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notesMasterIdLst>
    <p:notesMasterId r:id="rId28"/>
  </p:notesMasterIdLst>
  <p:handoutMasterIdLst>
    <p:handoutMasterId r:id="rId29"/>
  </p:handoutMasterIdLst>
  <p:sldIdLst>
    <p:sldId id="543" r:id="rId2"/>
    <p:sldId id="513" r:id="rId3"/>
    <p:sldId id="551" r:id="rId4"/>
    <p:sldId id="552" r:id="rId5"/>
    <p:sldId id="553" r:id="rId6"/>
    <p:sldId id="545" r:id="rId7"/>
    <p:sldId id="556" r:id="rId8"/>
    <p:sldId id="562" r:id="rId9"/>
    <p:sldId id="561" r:id="rId10"/>
    <p:sldId id="560" r:id="rId11"/>
    <p:sldId id="547" r:id="rId12"/>
    <p:sldId id="559" r:id="rId13"/>
    <p:sldId id="557" r:id="rId14"/>
    <p:sldId id="558" r:id="rId15"/>
    <p:sldId id="563" r:id="rId16"/>
    <p:sldId id="565" r:id="rId17"/>
    <p:sldId id="564" r:id="rId18"/>
    <p:sldId id="566" r:id="rId19"/>
    <p:sldId id="567" r:id="rId20"/>
    <p:sldId id="555" r:id="rId21"/>
    <p:sldId id="548" r:id="rId22"/>
    <p:sldId id="546" r:id="rId23"/>
    <p:sldId id="549" r:id="rId24"/>
    <p:sldId id="550" r:id="rId25"/>
    <p:sldId id="568" r:id="rId26"/>
    <p:sldId id="569" r:id="rId27"/>
  </p:sldIdLst>
  <p:sldSz cx="9144000" cy="6858000" type="screen4x3"/>
  <p:notesSz cx="7315200" cy="9601200"/>
  <p:defaultTextStyle>
    <a:defPPr>
      <a:defRPr lang="en-US"/>
    </a:defPPr>
    <a:lvl1pPr algn="l" rtl="0" fontAlgn="base">
      <a:spcBef>
        <a:spcPct val="0"/>
      </a:spcBef>
      <a:spcAft>
        <a:spcPct val="0"/>
      </a:spcAft>
      <a:defRPr sz="4800" kern="1200">
        <a:solidFill>
          <a:schemeClr val="tx1"/>
        </a:solidFill>
        <a:latin typeface="Arial" pitchFamily="34" charset="0"/>
        <a:ea typeface="+mn-ea"/>
        <a:cs typeface="+mn-cs"/>
      </a:defRPr>
    </a:lvl1pPr>
    <a:lvl2pPr marL="457200" algn="l" rtl="0" fontAlgn="base">
      <a:spcBef>
        <a:spcPct val="0"/>
      </a:spcBef>
      <a:spcAft>
        <a:spcPct val="0"/>
      </a:spcAft>
      <a:defRPr sz="4800" kern="1200">
        <a:solidFill>
          <a:schemeClr val="tx1"/>
        </a:solidFill>
        <a:latin typeface="Arial" pitchFamily="34" charset="0"/>
        <a:ea typeface="+mn-ea"/>
        <a:cs typeface="+mn-cs"/>
      </a:defRPr>
    </a:lvl2pPr>
    <a:lvl3pPr marL="914400" algn="l" rtl="0" fontAlgn="base">
      <a:spcBef>
        <a:spcPct val="0"/>
      </a:spcBef>
      <a:spcAft>
        <a:spcPct val="0"/>
      </a:spcAft>
      <a:defRPr sz="4800" kern="1200">
        <a:solidFill>
          <a:schemeClr val="tx1"/>
        </a:solidFill>
        <a:latin typeface="Arial" pitchFamily="34" charset="0"/>
        <a:ea typeface="+mn-ea"/>
        <a:cs typeface="+mn-cs"/>
      </a:defRPr>
    </a:lvl3pPr>
    <a:lvl4pPr marL="1371600" algn="l" rtl="0" fontAlgn="base">
      <a:spcBef>
        <a:spcPct val="0"/>
      </a:spcBef>
      <a:spcAft>
        <a:spcPct val="0"/>
      </a:spcAft>
      <a:defRPr sz="4800" kern="1200">
        <a:solidFill>
          <a:schemeClr val="tx1"/>
        </a:solidFill>
        <a:latin typeface="Arial" pitchFamily="34" charset="0"/>
        <a:ea typeface="+mn-ea"/>
        <a:cs typeface="+mn-cs"/>
      </a:defRPr>
    </a:lvl4pPr>
    <a:lvl5pPr marL="1828800" algn="l" rtl="0" fontAlgn="base">
      <a:spcBef>
        <a:spcPct val="0"/>
      </a:spcBef>
      <a:spcAft>
        <a:spcPct val="0"/>
      </a:spcAft>
      <a:defRPr sz="4800" kern="1200">
        <a:solidFill>
          <a:schemeClr val="tx1"/>
        </a:solidFill>
        <a:latin typeface="Arial" pitchFamily="34" charset="0"/>
        <a:ea typeface="+mn-ea"/>
        <a:cs typeface="+mn-cs"/>
      </a:defRPr>
    </a:lvl5pPr>
    <a:lvl6pPr marL="2286000" algn="l" defTabSz="914400" rtl="0" eaLnBrk="1" latinLnBrk="0" hangingPunct="1">
      <a:defRPr sz="4800" kern="1200">
        <a:solidFill>
          <a:schemeClr val="tx1"/>
        </a:solidFill>
        <a:latin typeface="Arial" pitchFamily="34" charset="0"/>
        <a:ea typeface="+mn-ea"/>
        <a:cs typeface="+mn-cs"/>
      </a:defRPr>
    </a:lvl6pPr>
    <a:lvl7pPr marL="2743200" algn="l" defTabSz="914400" rtl="0" eaLnBrk="1" latinLnBrk="0" hangingPunct="1">
      <a:defRPr sz="4800" kern="1200">
        <a:solidFill>
          <a:schemeClr val="tx1"/>
        </a:solidFill>
        <a:latin typeface="Arial" pitchFamily="34" charset="0"/>
        <a:ea typeface="+mn-ea"/>
        <a:cs typeface="+mn-cs"/>
      </a:defRPr>
    </a:lvl7pPr>
    <a:lvl8pPr marL="3200400" algn="l" defTabSz="914400" rtl="0" eaLnBrk="1" latinLnBrk="0" hangingPunct="1">
      <a:defRPr sz="4800" kern="1200">
        <a:solidFill>
          <a:schemeClr val="tx1"/>
        </a:solidFill>
        <a:latin typeface="Arial" pitchFamily="34" charset="0"/>
        <a:ea typeface="+mn-ea"/>
        <a:cs typeface="+mn-cs"/>
      </a:defRPr>
    </a:lvl8pPr>
    <a:lvl9pPr marL="3657600" algn="l" defTabSz="914400" rtl="0" eaLnBrk="1" latinLnBrk="0" hangingPunct="1">
      <a:defRPr sz="48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1B49A5"/>
    <a:srgbClr val="25289B"/>
    <a:srgbClr val="F8F8F8"/>
    <a:srgbClr val="F0EFE0"/>
    <a:srgbClr val="990000"/>
    <a:srgbClr val="808080"/>
    <a:srgbClr val="969696"/>
    <a:srgbClr val="FFCCC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86" autoAdjust="0"/>
    <p:restoredTop sz="94677" autoAdjust="0"/>
  </p:normalViewPr>
  <p:slideViewPr>
    <p:cSldViewPr showGuides="1">
      <p:cViewPr>
        <p:scale>
          <a:sx n="70" d="100"/>
          <a:sy n="70" d="100"/>
        </p:scale>
        <p:origin x="-96" y="-12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0" d="100"/>
        <a:sy n="140" d="100"/>
      </p:scale>
      <p:origin x="0" y="4620"/>
    </p:cViewPr>
  </p:sorterViewPr>
  <p:notesViewPr>
    <p:cSldViewPr showGuides="1">
      <p:cViewPr varScale="1">
        <p:scale>
          <a:sx n="97" d="100"/>
          <a:sy n="97" d="100"/>
        </p:scale>
        <p:origin x="-3444"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C:\current%20files\pubs%20and%20projects\Kansas%20City%20rain%20gardens%20July%202007\WinSLAMM%20modeling\roof%20controls%20only%20Feb%202010\roof%20controls%20feb%2011%202010.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current%20files\pubs%20and%20projects\Kansas%20City%20rain%20gardens%20July%202007\WinSLAMM%20modeling\roof%20controls%20only%20Feb%202010\roof%20controls%20feb%2011%202010.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current%20files\pubs%20and%20projects\Kansas%20City%20rain%20gardens%20July%202007\WinSLAMM%20modeling\roof%20controls%20only%20Feb%202010\roof%20controls%20feb%2011%202010.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current%20files\pubs%20and%20projects\Kansas%20City%20rain%20gardens%20July%202007\WinSLAMM%20modeling\roof%20controls%20only%20Feb%202010\roof%20controls%20feb%2012%202010.xlsx"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title>
      <c:tx>
        <c:rich>
          <a:bodyPr/>
          <a:lstStyle/>
          <a:p>
            <a:pPr>
              <a:defRPr/>
            </a:pPr>
            <a:r>
              <a:rPr lang="en-US" dirty="0">
                <a:solidFill>
                  <a:schemeClr val="tx1"/>
                </a:solidFill>
                <a:latin typeface="Calibri" pitchFamily="34" charset="0"/>
                <a:cs typeface="Calibri" pitchFamily="34" charset="0"/>
              </a:rPr>
              <a:t>Evapotranspiration per Month (typical </a:t>
            </a:r>
            <a:r>
              <a:rPr lang="en-US" dirty="0" smtClean="0">
                <a:solidFill>
                  <a:schemeClr val="tx1"/>
                </a:solidFill>
                <a:latin typeface="Calibri" pitchFamily="34" charset="0"/>
                <a:cs typeface="Calibri" pitchFamily="34" charset="0"/>
              </a:rPr>
              <a:t>turf grass</a:t>
            </a:r>
            <a:r>
              <a:rPr lang="en-US" dirty="0">
                <a:solidFill>
                  <a:schemeClr val="tx1"/>
                </a:solidFill>
                <a:latin typeface="Calibri" pitchFamily="34" charset="0"/>
                <a:cs typeface="Calibri" pitchFamily="34" charset="0"/>
              </a:rPr>
              <a:t>)</a:t>
            </a:r>
          </a:p>
        </c:rich>
      </c:tx>
      <c:layout/>
      <c:overlay val="0"/>
    </c:title>
    <c:autoTitleDeleted val="0"/>
    <c:plotArea>
      <c:layout/>
      <c:barChart>
        <c:barDir val="col"/>
        <c:grouping val="clustered"/>
        <c:varyColors val="0"/>
        <c:ser>
          <c:idx val="0"/>
          <c:order val="0"/>
          <c:tx>
            <c:strRef>
              <c:f>'irrigation needs'!$N$22</c:f>
              <c:strCache>
                <c:ptCount val="1"/>
                <c:pt idx="0">
                  <c:v>ET per month (in depth/week)</c:v>
                </c:pt>
              </c:strCache>
            </c:strRef>
          </c:tx>
          <c:invertIfNegative val="0"/>
          <c:cat>
            <c:strRef>
              <c:f>'irrigation needs'!$B$23:$B$34</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'irrigation needs'!$N$23:$N$34</c:f>
              <c:numCache>
                <c:formatCode>0.00</c:formatCode>
                <c:ptCount val="12"/>
                <c:pt idx="0">
                  <c:v>0.35727157088954886</c:v>
                </c:pt>
                <c:pt idx="1">
                  <c:v>0.65230873910801423</c:v>
                </c:pt>
                <c:pt idx="2">
                  <c:v>0.71454314177909251</c:v>
                </c:pt>
                <c:pt idx="3">
                  <c:v>1.0372400445180381</c:v>
                </c:pt>
                <c:pt idx="4">
                  <c:v>1.4290862835581786</c:v>
                </c:pt>
                <c:pt idx="5">
                  <c:v>1.3829867260240505</c:v>
                </c:pt>
                <c:pt idx="6">
                  <c:v>1.7863578544477443</c:v>
                </c:pt>
                <c:pt idx="7">
                  <c:v>1.7863578544477443</c:v>
                </c:pt>
                <c:pt idx="8">
                  <c:v>1.3829867260240505</c:v>
                </c:pt>
                <c:pt idx="9">
                  <c:v>0.71454314177909251</c:v>
                </c:pt>
                <c:pt idx="10">
                  <c:v>0.34574668150601334</c:v>
                </c:pt>
                <c:pt idx="11">
                  <c:v>0.35727157088954886</c:v>
                </c:pt>
              </c:numCache>
            </c:numRef>
          </c:val>
        </c:ser>
        <c:dLbls>
          <c:showLegendKey val="0"/>
          <c:showVal val="0"/>
          <c:showCatName val="0"/>
          <c:showSerName val="0"/>
          <c:showPercent val="0"/>
          <c:showBubbleSize val="0"/>
        </c:dLbls>
        <c:gapWidth val="150"/>
        <c:axId val="110359680"/>
        <c:axId val="110361216"/>
      </c:barChart>
      <c:catAx>
        <c:axId val="110359680"/>
        <c:scaling>
          <c:orientation val="minMax"/>
        </c:scaling>
        <c:delete val="0"/>
        <c:axPos val="b"/>
        <c:majorTickMark val="out"/>
        <c:minorTickMark val="none"/>
        <c:tickLblPos val="nextTo"/>
        <c:crossAx val="110361216"/>
        <c:crosses val="autoZero"/>
        <c:auto val="1"/>
        <c:lblAlgn val="ctr"/>
        <c:lblOffset val="100"/>
        <c:noMultiLvlLbl val="0"/>
      </c:catAx>
      <c:valAx>
        <c:axId val="110361216"/>
        <c:scaling>
          <c:orientation val="minMax"/>
        </c:scaling>
        <c:delete val="0"/>
        <c:axPos val="l"/>
        <c:majorGridlines/>
        <c:title>
          <c:tx>
            <c:rich>
              <a:bodyPr rot="-5400000" vert="horz"/>
              <a:lstStyle/>
              <a:p>
                <a:pPr>
                  <a:defRPr/>
                </a:pPr>
                <a:r>
                  <a:rPr lang="en-US"/>
                  <a:t>ET (inches/week)</a:t>
                </a:r>
              </a:p>
            </c:rich>
          </c:tx>
          <c:layout/>
          <c:overlay val="0"/>
        </c:title>
        <c:numFmt formatCode="0.00" sourceLinked="1"/>
        <c:majorTickMark val="out"/>
        <c:minorTickMark val="none"/>
        <c:tickLblPos val="nextTo"/>
        <c:crossAx val="110359680"/>
        <c:crosses val="autoZero"/>
        <c:crossBetween val="between"/>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title>
      <c:tx>
        <c:rich>
          <a:bodyPr/>
          <a:lstStyle/>
          <a:p>
            <a:pPr>
              <a:defRPr/>
            </a:pPr>
            <a:r>
              <a:rPr lang="en-US" dirty="0">
                <a:latin typeface="Calibri" pitchFamily="34" charset="0"/>
                <a:cs typeface="Calibri" pitchFamily="34" charset="0"/>
              </a:rPr>
              <a:t>Monthly Rainfall </a:t>
            </a:r>
          </a:p>
        </c:rich>
      </c:tx>
      <c:layout>
        <c:manualLayout>
          <c:xMode val="edge"/>
          <c:yMode val="edge"/>
          <c:x val="0.31131081680296346"/>
          <c:y val="3.3736160205144194E-2"/>
        </c:manualLayout>
      </c:layout>
      <c:overlay val="0"/>
    </c:title>
    <c:autoTitleDeleted val="0"/>
    <c:plotArea>
      <c:layout/>
      <c:barChart>
        <c:barDir val="col"/>
        <c:grouping val="clustered"/>
        <c:varyColors val="0"/>
        <c:ser>
          <c:idx val="0"/>
          <c:order val="0"/>
          <c:tx>
            <c:strRef>
              <c:f>'irrigation needs'!$E$60</c:f>
              <c:strCache>
                <c:ptCount val="1"/>
                <c:pt idx="0">
                  <c:v>rainfall per month (inches/week)</c:v>
                </c:pt>
              </c:strCache>
            </c:strRef>
          </c:tx>
          <c:invertIfNegative val="0"/>
          <c:cat>
            <c:strRef>
              <c:f>'irrigation needs'!$B$61:$B$72</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'irrigation needs'!$E$61:$E$72</c:f>
              <c:numCache>
                <c:formatCode>General</c:formatCode>
                <c:ptCount val="12"/>
                <c:pt idx="0">
                  <c:v>0.25516129032258061</c:v>
                </c:pt>
                <c:pt idx="1">
                  <c:v>0.30725663716814322</c:v>
                </c:pt>
                <c:pt idx="2">
                  <c:v>0.57354838709677414</c:v>
                </c:pt>
                <c:pt idx="3">
                  <c:v>0.81200000000000061</c:v>
                </c:pt>
                <c:pt idx="4">
                  <c:v>1.2216129032258065</c:v>
                </c:pt>
                <c:pt idx="5">
                  <c:v>0.99633333333333329</c:v>
                </c:pt>
                <c:pt idx="6">
                  <c:v>0.93709677419354864</c:v>
                </c:pt>
                <c:pt idx="7">
                  <c:v>0.81967741935484328</c:v>
                </c:pt>
                <c:pt idx="8">
                  <c:v>1.080333333333334</c:v>
                </c:pt>
                <c:pt idx="9">
                  <c:v>0.74967741935484555</c:v>
                </c:pt>
                <c:pt idx="10">
                  <c:v>0.48533333333333334</c:v>
                </c:pt>
                <c:pt idx="11">
                  <c:v>0.36129032258064531</c:v>
                </c:pt>
              </c:numCache>
            </c:numRef>
          </c:val>
        </c:ser>
        <c:dLbls>
          <c:showLegendKey val="0"/>
          <c:showVal val="0"/>
          <c:showCatName val="0"/>
          <c:showSerName val="0"/>
          <c:showPercent val="0"/>
          <c:showBubbleSize val="0"/>
        </c:dLbls>
        <c:gapWidth val="150"/>
        <c:axId val="94919296"/>
        <c:axId val="94921088"/>
      </c:barChart>
      <c:catAx>
        <c:axId val="94919296"/>
        <c:scaling>
          <c:orientation val="minMax"/>
        </c:scaling>
        <c:delete val="0"/>
        <c:axPos val="b"/>
        <c:majorTickMark val="out"/>
        <c:minorTickMark val="none"/>
        <c:tickLblPos val="nextTo"/>
        <c:crossAx val="94921088"/>
        <c:crosses val="autoZero"/>
        <c:auto val="1"/>
        <c:lblAlgn val="ctr"/>
        <c:lblOffset val="100"/>
        <c:noMultiLvlLbl val="0"/>
      </c:catAx>
      <c:valAx>
        <c:axId val="94921088"/>
        <c:scaling>
          <c:orientation val="minMax"/>
          <c:max val="2"/>
        </c:scaling>
        <c:delete val="0"/>
        <c:axPos val="l"/>
        <c:majorGridlines/>
        <c:title>
          <c:tx>
            <c:rich>
              <a:bodyPr rot="-5400000" vert="horz"/>
              <a:lstStyle/>
              <a:p>
                <a:pPr>
                  <a:defRPr/>
                </a:pPr>
                <a:r>
                  <a:rPr lang="en-US"/>
                  <a:t>Rainfall (inches/week)</a:t>
                </a:r>
              </a:p>
            </c:rich>
          </c:tx>
          <c:layout/>
          <c:overlay val="0"/>
        </c:title>
        <c:numFmt formatCode="General" sourceLinked="1"/>
        <c:majorTickMark val="out"/>
        <c:minorTickMark val="none"/>
        <c:tickLblPos val="nextTo"/>
        <c:crossAx val="94919296"/>
        <c:crosses val="autoZero"/>
        <c:crossBetween val="between"/>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title>
      <c:tx>
        <c:rich>
          <a:bodyPr/>
          <a:lstStyle/>
          <a:p>
            <a:pPr>
              <a:defRPr/>
            </a:pPr>
            <a:r>
              <a:rPr lang="en-US" dirty="0">
                <a:solidFill>
                  <a:schemeClr val="tx1"/>
                </a:solidFill>
                <a:latin typeface="Calibri" pitchFamily="34" charset="0"/>
                <a:cs typeface="Calibri" pitchFamily="34" charset="0"/>
              </a:rPr>
              <a:t>Supplemental Irrigation Needs per Month (typical </a:t>
            </a:r>
            <a:r>
              <a:rPr lang="en-US" dirty="0" smtClean="0">
                <a:solidFill>
                  <a:schemeClr val="tx1"/>
                </a:solidFill>
                <a:latin typeface="Calibri" pitchFamily="34" charset="0"/>
                <a:cs typeface="Calibri" pitchFamily="34" charset="0"/>
              </a:rPr>
              <a:t>turf grass</a:t>
            </a:r>
            <a:r>
              <a:rPr lang="en-US" dirty="0">
                <a:latin typeface="Calibri" pitchFamily="34" charset="0"/>
                <a:cs typeface="Calibri" pitchFamily="34" charset="0"/>
              </a:rPr>
              <a:t>)</a:t>
            </a:r>
          </a:p>
        </c:rich>
      </c:tx>
      <c:layout>
        <c:manualLayout>
          <c:xMode val="edge"/>
          <c:yMode val="edge"/>
          <c:x val="0.26343906956947488"/>
          <c:y val="3.3910088386626082E-3"/>
        </c:manualLayout>
      </c:layout>
      <c:overlay val="0"/>
    </c:title>
    <c:autoTitleDeleted val="0"/>
    <c:plotArea>
      <c:layout/>
      <c:barChart>
        <c:barDir val="col"/>
        <c:grouping val="clustered"/>
        <c:varyColors val="0"/>
        <c:ser>
          <c:idx val="0"/>
          <c:order val="0"/>
          <c:tx>
            <c:strRef>
              <c:f>'irrigation needs'!$N$3</c:f>
              <c:strCache>
                <c:ptCount val="1"/>
                <c:pt idx="0">
                  <c:v>irrigation needs per month (in depth/week)</c:v>
                </c:pt>
              </c:strCache>
            </c:strRef>
          </c:tx>
          <c:invertIfNegative val="0"/>
          <c:cat>
            <c:strRef>
              <c:f>'irrigation needs'!$B$4:$B$15</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'irrigation needs'!$N$4:$N$15</c:f>
              <c:numCache>
                <c:formatCode>0.00</c:formatCode>
                <c:ptCount val="12"/>
                <c:pt idx="0">
                  <c:v>9.5768071880344197E-2</c:v>
                </c:pt>
                <c:pt idx="1">
                  <c:v>0.39219305627188578</c:v>
                </c:pt>
                <c:pt idx="2">
                  <c:v>0.1254105703194984</c:v>
                </c:pt>
                <c:pt idx="3">
                  <c:v>0.23713998751323423</c:v>
                </c:pt>
                <c:pt idx="4">
                  <c:v>0.17785499063492494</c:v>
                </c:pt>
                <c:pt idx="5">
                  <c:v>0.40359401721002197</c:v>
                </c:pt>
                <c:pt idx="6">
                  <c:v>0.81402861098292567</c:v>
                </c:pt>
                <c:pt idx="7">
                  <c:v>0.93031841255191483</c:v>
                </c:pt>
                <c:pt idx="8">
                  <c:v>0.31922690626781769</c:v>
                </c:pt>
                <c:pt idx="9">
                  <c:v>0</c:v>
                </c:pt>
                <c:pt idx="10">
                  <c:v>0</c:v>
                </c:pt>
                <c:pt idx="11">
                  <c:v>0</c:v>
                </c:pt>
              </c:numCache>
            </c:numRef>
          </c:val>
        </c:ser>
        <c:dLbls>
          <c:showLegendKey val="0"/>
          <c:showVal val="0"/>
          <c:showCatName val="0"/>
          <c:showSerName val="0"/>
          <c:showPercent val="0"/>
          <c:showBubbleSize val="0"/>
        </c:dLbls>
        <c:gapWidth val="150"/>
        <c:axId val="98582912"/>
        <c:axId val="98584448"/>
      </c:barChart>
      <c:catAx>
        <c:axId val="98582912"/>
        <c:scaling>
          <c:orientation val="minMax"/>
        </c:scaling>
        <c:delete val="0"/>
        <c:axPos val="b"/>
        <c:majorTickMark val="out"/>
        <c:minorTickMark val="none"/>
        <c:tickLblPos val="nextTo"/>
        <c:crossAx val="98584448"/>
        <c:crosses val="autoZero"/>
        <c:auto val="1"/>
        <c:lblAlgn val="ctr"/>
        <c:lblOffset val="100"/>
        <c:noMultiLvlLbl val="0"/>
      </c:catAx>
      <c:valAx>
        <c:axId val="98584448"/>
        <c:scaling>
          <c:orientation val="minMax"/>
          <c:max val="2"/>
        </c:scaling>
        <c:delete val="0"/>
        <c:axPos val="l"/>
        <c:majorGridlines/>
        <c:title>
          <c:tx>
            <c:rich>
              <a:bodyPr rot="-5400000" vert="horz"/>
              <a:lstStyle/>
              <a:p>
                <a:pPr>
                  <a:defRPr/>
                </a:pPr>
                <a:r>
                  <a:rPr lang="en-US"/>
                  <a:t>Irrigation needs (inches/week)</a:t>
                </a:r>
              </a:p>
            </c:rich>
          </c:tx>
          <c:layout/>
          <c:overlay val="0"/>
        </c:title>
        <c:numFmt formatCode="0.00" sourceLinked="1"/>
        <c:majorTickMark val="out"/>
        <c:minorTickMark val="none"/>
        <c:tickLblPos val="nextTo"/>
        <c:crossAx val="98582912"/>
        <c:crosses val="autoZero"/>
        <c:crossBetween val="between"/>
      </c:valAx>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8363903933973568E-2"/>
          <c:y val="7.9625163744709487E-2"/>
          <c:w val="0.58915509838726732"/>
          <c:h val="0.84103449555213761"/>
        </c:manualLayout>
      </c:layout>
      <c:areaChart>
        <c:grouping val="stacked"/>
        <c:varyColors val="0"/>
        <c:ser>
          <c:idx val="0"/>
          <c:order val="0"/>
          <c:tx>
            <c:strRef>
              <c:f>'irrigation use'!$B$37</c:f>
              <c:strCache>
                <c:ptCount val="1"/>
                <c:pt idx="0">
                  <c:v>Average monthly rain (in/mo)</c:v>
                </c:pt>
              </c:strCache>
            </c:strRef>
          </c:tx>
          <c:cat>
            <c:strRef>
              <c:f>'irrigation use'!$C$36:$N$36</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'irrigation use'!$C$37:$N$37</c:f>
              <c:numCache>
                <c:formatCode>General</c:formatCode>
                <c:ptCount val="12"/>
                <c:pt idx="0">
                  <c:v>3.42274500049797</c:v>
                </c:pt>
                <c:pt idx="1">
                  <c:v>3.1133332252502401</c:v>
                </c:pt>
                <c:pt idx="2">
                  <c:v>4.1598037948795463</c:v>
                </c:pt>
                <c:pt idx="3">
                  <c:v>3.7060784019675901</c:v>
                </c:pt>
                <c:pt idx="4">
                  <c:v>3.994705803254067</c:v>
                </c:pt>
                <c:pt idx="5">
                  <c:v>2.8782352514418901</c:v>
                </c:pt>
                <c:pt idx="6">
                  <c:v>4.20941176133997</c:v>
                </c:pt>
                <c:pt idx="7">
                  <c:v>4.0368627847409817</c:v>
                </c:pt>
                <c:pt idx="8">
                  <c:v>3.6141176212067698</c:v>
                </c:pt>
                <c:pt idx="9">
                  <c:v>3.0586274315913502</c:v>
                </c:pt>
                <c:pt idx="10">
                  <c:v>3.7041176066679173</c:v>
                </c:pt>
                <c:pt idx="11">
                  <c:v>3.468235183580247</c:v>
                </c:pt>
              </c:numCache>
            </c:numRef>
          </c:val>
        </c:ser>
        <c:ser>
          <c:idx val="1"/>
          <c:order val="1"/>
          <c:tx>
            <c:strRef>
              <c:f>'irrigation use'!$B$38</c:f>
              <c:strCache>
                <c:ptCount val="1"/>
                <c:pt idx="0">
                  <c:v>deficit for ET needs (in/mo)</c:v>
                </c:pt>
              </c:strCache>
            </c:strRef>
          </c:tx>
          <c:cat>
            <c:strRef>
              <c:f>'irrigation use'!$C$36:$N$36</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'irrigation use'!$C$38:$N$38</c:f>
              <c:numCache>
                <c:formatCode>General</c:formatCode>
                <c:ptCount val="12"/>
                <c:pt idx="0">
                  <c:v>0</c:v>
                </c:pt>
                <c:pt idx="1">
                  <c:v>0</c:v>
                </c:pt>
                <c:pt idx="2">
                  <c:v>0</c:v>
                </c:pt>
                <c:pt idx="3">
                  <c:v>0.19392159803241041</c:v>
                </c:pt>
                <c:pt idx="4">
                  <c:v>0.81029419674592951</c:v>
                </c:pt>
                <c:pt idx="5">
                  <c:v>1.7717647485581085</c:v>
                </c:pt>
                <c:pt idx="6">
                  <c:v>0.59558823866002952</c:v>
                </c:pt>
                <c:pt idx="7">
                  <c:v>0.14813721525903034</c:v>
                </c:pt>
                <c:pt idx="8">
                  <c:v>0</c:v>
                </c:pt>
                <c:pt idx="9">
                  <c:v>0.50637256840864897</c:v>
                </c:pt>
                <c:pt idx="10">
                  <c:v>0</c:v>
                </c:pt>
                <c:pt idx="11">
                  <c:v>0</c:v>
                </c:pt>
              </c:numCache>
            </c:numRef>
          </c:val>
        </c:ser>
        <c:dLbls>
          <c:showLegendKey val="0"/>
          <c:showVal val="0"/>
          <c:showCatName val="0"/>
          <c:showSerName val="0"/>
          <c:showPercent val="0"/>
          <c:showBubbleSize val="0"/>
        </c:dLbls>
        <c:axId val="50481408"/>
        <c:axId val="51523968"/>
      </c:areaChart>
      <c:catAx>
        <c:axId val="50481408"/>
        <c:scaling>
          <c:orientation val="minMax"/>
        </c:scaling>
        <c:delete val="0"/>
        <c:axPos val="b"/>
        <c:majorGridlines/>
        <c:majorTickMark val="out"/>
        <c:minorTickMark val="none"/>
        <c:tickLblPos val="nextTo"/>
        <c:crossAx val="51523968"/>
        <c:crosses val="autoZero"/>
        <c:auto val="1"/>
        <c:lblAlgn val="ctr"/>
        <c:lblOffset val="100"/>
        <c:noMultiLvlLbl val="0"/>
      </c:catAx>
      <c:valAx>
        <c:axId val="51523968"/>
        <c:scaling>
          <c:orientation val="minMax"/>
        </c:scaling>
        <c:delete val="0"/>
        <c:axPos val="l"/>
        <c:majorGridlines/>
        <c:title>
          <c:tx>
            <c:rich>
              <a:bodyPr rot="-5400000" vert="horz"/>
              <a:lstStyle/>
              <a:p>
                <a:pPr>
                  <a:defRPr/>
                </a:pPr>
                <a:r>
                  <a:rPr lang="en-US"/>
                  <a:t>Inches per month</a:t>
                </a:r>
              </a:p>
            </c:rich>
          </c:tx>
          <c:layout/>
          <c:overlay val="0"/>
        </c:title>
        <c:numFmt formatCode="General" sourceLinked="1"/>
        <c:majorTickMark val="out"/>
        <c:minorTickMark val="none"/>
        <c:tickLblPos val="nextTo"/>
        <c:crossAx val="50481408"/>
        <c:crosses val="autoZero"/>
        <c:crossBetween val="midCat"/>
      </c:valAx>
    </c:plotArea>
    <c:legend>
      <c:legendPos val="r"/>
      <c:layout/>
      <c:overlay val="0"/>
    </c:legend>
    <c:plotVisOnly val="1"/>
    <c:dispBlanksAs val="zero"/>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0"/>
          <c:order val="0"/>
          <c:tx>
            <c:strRef>
              <c:f>'irrigation use'!$B$46</c:f>
              <c:strCache>
                <c:ptCount val="1"/>
                <c:pt idx="0">
                  <c:v>Average monthly rain (in/mo)</c:v>
                </c:pt>
              </c:strCache>
            </c:strRef>
          </c:tx>
          <c:cat>
            <c:strRef>
              <c:f>'irrigation use'!$C$45:$N$45</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'irrigation use'!$C$46:$N$46</c:f>
              <c:numCache>
                <c:formatCode>0.00</c:formatCode>
                <c:ptCount val="12"/>
                <c:pt idx="0">
                  <c:v>3.42274500049797</c:v>
                </c:pt>
                <c:pt idx="1">
                  <c:v>3.1133332252502401</c:v>
                </c:pt>
                <c:pt idx="2">
                  <c:v>4.1598037948795463</c:v>
                </c:pt>
                <c:pt idx="3">
                  <c:v>3.7060784019675901</c:v>
                </c:pt>
                <c:pt idx="4">
                  <c:v>3.994705803254067</c:v>
                </c:pt>
                <c:pt idx="5">
                  <c:v>2.8782352514418901</c:v>
                </c:pt>
                <c:pt idx="6">
                  <c:v>4.20941176133997</c:v>
                </c:pt>
                <c:pt idx="7">
                  <c:v>4.0368627847409817</c:v>
                </c:pt>
                <c:pt idx="8">
                  <c:v>3.6141176212067698</c:v>
                </c:pt>
                <c:pt idx="9">
                  <c:v>3.0586274315913502</c:v>
                </c:pt>
                <c:pt idx="10">
                  <c:v>3.7041176066679173</c:v>
                </c:pt>
                <c:pt idx="11">
                  <c:v>3.468235183580247</c:v>
                </c:pt>
              </c:numCache>
            </c:numRef>
          </c:val>
        </c:ser>
        <c:ser>
          <c:idx val="1"/>
          <c:order val="1"/>
          <c:tx>
            <c:strRef>
              <c:f>'irrigation use'!$B$47</c:f>
              <c:strCache>
                <c:ptCount val="1"/>
                <c:pt idx="0">
                  <c:v>Deficit irrigation need (in/mo)</c:v>
                </c:pt>
              </c:strCache>
            </c:strRef>
          </c:tx>
          <c:cat>
            <c:strRef>
              <c:f>'irrigation use'!$C$45:$N$45</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'irrigation use'!$C$47:$N$47</c:f>
              <c:numCache>
                <c:formatCode>0.00</c:formatCode>
                <c:ptCount val="12"/>
                <c:pt idx="0">
                  <c:v>0</c:v>
                </c:pt>
                <c:pt idx="1">
                  <c:v>0</c:v>
                </c:pt>
                <c:pt idx="2">
                  <c:v>0</c:v>
                </c:pt>
                <c:pt idx="3">
                  <c:v>0.29392159803241041</c:v>
                </c:pt>
                <c:pt idx="4">
                  <c:v>4.0052941967459299</c:v>
                </c:pt>
                <c:pt idx="5">
                  <c:v>5.1217647485581095</c:v>
                </c:pt>
                <c:pt idx="6">
                  <c:v>5.7905882386600265</c:v>
                </c:pt>
                <c:pt idx="7">
                  <c:v>5.9631372152590298</c:v>
                </c:pt>
                <c:pt idx="8">
                  <c:v>6.3858823787932275</c:v>
                </c:pt>
                <c:pt idx="9">
                  <c:v>4.9413725684086494</c:v>
                </c:pt>
                <c:pt idx="10">
                  <c:v>0.2958823933320911</c:v>
                </c:pt>
                <c:pt idx="11">
                  <c:v>0</c:v>
                </c:pt>
              </c:numCache>
            </c:numRef>
          </c:val>
        </c:ser>
        <c:dLbls>
          <c:showLegendKey val="0"/>
          <c:showVal val="0"/>
          <c:showCatName val="0"/>
          <c:showSerName val="0"/>
          <c:showPercent val="0"/>
          <c:showBubbleSize val="0"/>
        </c:dLbls>
        <c:axId val="119678848"/>
        <c:axId val="120518144"/>
      </c:areaChart>
      <c:catAx>
        <c:axId val="119678848"/>
        <c:scaling>
          <c:orientation val="minMax"/>
        </c:scaling>
        <c:delete val="0"/>
        <c:axPos val="b"/>
        <c:majorGridlines/>
        <c:majorTickMark val="out"/>
        <c:minorTickMark val="none"/>
        <c:tickLblPos val="nextTo"/>
        <c:crossAx val="120518144"/>
        <c:crosses val="autoZero"/>
        <c:auto val="1"/>
        <c:lblAlgn val="ctr"/>
        <c:lblOffset val="100"/>
        <c:noMultiLvlLbl val="0"/>
      </c:catAx>
      <c:valAx>
        <c:axId val="120518144"/>
        <c:scaling>
          <c:orientation val="minMax"/>
        </c:scaling>
        <c:delete val="0"/>
        <c:axPos val="l"/>
        <c:majorGridlines/>
        <c:title>
          <c:tx>
            <c:rich>
              <a:bodyPr rot="-5400000" vert="horz"/>
              <a:lstStyle/>
              <a:p>
                <a:pPr>
                  <a:defRPr/>
                </a:pPr>
                <a:r>
                  <a:rPr lang="en-US"/>
                  <a:t>Inches per month</a:t>
                </a:r>
              </a:p>
            </c:rich>
          </c:tx>
          <c:layout/>
          <c:overlay val="0"/>
        </c:title>
        <c:numFmt formatCode="General" sourceLinked="0"/>
        <c:majorTickMark val="out"/>
        <c:minorTickMark val="none"/>
        <c:tickLblPos val="nextTo"/>
        <c:crossAx val="119678848"/>
        <c:crosses val="autoZero"/>
        <c:crossBetween val="midCat"/>
      </c:valAx>
    </c:plotArea>
    <c:legend>
      <c:legendPos val="r"/>
      <c:layout/>
      <c:overlay val="0"/>
    </c:legend>
    <c:plotVisOnly val="1"/>
    <c:dispBlanksAs val="zero"/>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plotArea>
      <c:layout/>
      <c:scatterChart>
        <c:scatterStyle val="lineMarker"/>
        <c:varyColors val="0"/>
        <c:ser>
          <c:idx val="0"/>
          <c:order val="0"/>
          <c:tx>
            <c:strRef>
              <c:f>'rain barrel sizes'!$H$20</c:f>
              <c:strCache>
                <c:ptCount val="1"/>
                <c:pt idx="0">
                  <c:v>% reduction in runoff</c:v>
                </c:pt>
              </c:strCache>
            </c:strRef>
          </c:tx>
          <c:spPr>
            <a:ln w="28575">
              <a:noFill/>
            </a:ln>
          </c:spPr>
          <c:trendline>
            <c:spPr>
              <a:ln w="63500"/>
            </c:spPr>
            <c:trendlineType val="log"/>
            <c:dispRSqr val="0"/>
            <c:dispEq val="0"/>
          </c:trendline>
          <c:xVal>
            <c:numRef>
              <c:f>'rain barrel sizes'!$G$21:$G$27</c:f>
              <c:numCache>
                <c:formatCode>General</c:formatCode>
                <c:ptCount val="7"/>
                <c:pt idx="1">
                  <c:v>4.9735449735449824E-3</c:v>
                </c:pt>
                <c:pt idx="2">
                  <c:v>9.9470899470900046E-3</c:v>
                </c:pt>
                <c:pt idx="3">
                  <c:v>1.9894179894179988E-2</c:v>
                </c:pt>
                <c:pt idx="4">
                  <c:v>4.9735449735449813E-2</c:v>
                </c:pt>
                <c:pt idx="5">
                  <c:v>0.12433862433862462</c:v>
                </c:pt>
                <c:pt idx="6">
                  <c:v>0.49735449735450077</c:v>
                </c:pt>
              </c:numCache>
            </c:numRef>
          </c:xVal>
          <c:yVal>
            <c:numRef>
              <c:f>'rain barrel sizes'!$H$21:$H$27</c:f>
              <c:numCache>
                <c:formatCode>General</c:formatCode>
                <c:ptCount val="7"/>
                <c:pt idx="1">
                  <c:v>23.522939346811789</c:v>
                </c:pt>
                <c:pt idx="2">
                  <c:v>29.470062208398129</c:v>
                </c:pt>
                <c:pt idx="3">
                  <c:v>39.411353032659406</c:v>
                </c:pt>
                <c:pt idx="4">
                  <c:v>56.285381026438571</c:v>
                </c:pt>
                <c:pt idx="5">
                  <c:v>73.874027993779151</c:v>
                </c:pt>
                <c:pt idx="6">
                  <c:v>98.772161741835163</c:v>
                </c:pt>
              </c:numCache>
            </c:numRef>
          </c:yVal>
          <c:smooth val="0"/>
        </c:ser>
        <c:dLbls>
          <c:showLegendKey val="0"/>
          <c:showVal val="0"/>
          <c:showCatName val="0"/>
          <c:showSerName val="0"/>
          <c:showPercent val="0"/>
          <c:showBubbleSize val="0"/>
        </c:dLbls>
        <c:axId val="100343808"/>
        <c:axId val="100345728"/>
      </c:scatterChart>
      <c:valAx>
        <c:axId val="100343808"/>
        <c:scaling>
          <c:logBase val="10"/>
          <c:orientation val="minMax"/>
        </c:scaling>
        <c:delete val="0"/>
        <c:axPos val="b"/>
        <c:minorGridlines/>
        <c:title>
          <c:tx>
            <c:rich>
              <a:bodyPr/>
              <a:lstStyle/>
              <a:p>
                <a:pPr>
                  <a:defRPr sz="2400" b="1"/>
                </a:pPr>
                <a:r>
                  <a:rPr lang="en-US" sz="2400" b="1" dirty="0"/>
                  <a:t>Rain barrel/tank storage (ft</a:t>
                </a:r>
                <a:r>
                  <a:rPr lang="en-US" sz="2400" b="1" baseline="30000" dirty="0"/>
                  <a:t>3</a:t>
                </a:r>
                <a:r>
                  <a:rPr lang="en-US" sz="2400" b="1" dirty="0"/>
                  <a:t> per ft</a:t>
                </a:r>
                <a:r>
                  <a:rPr lang="en-US" sz="2400" b="1" baseline="30000" dirty="0"/>
                  <a:t>2</a:t>
                </a:r>
                <a:r>
                  <a:rPr lang="en-US" sz="2400" b="1" dirty="0"/>
                  <a:t> of roof area)</a:t>
                </a:r>
              </a:p>
            </c:rich>
          </c:tx>
          <c:layout/>
          <c:overlay val="0"/>
        </c:title>
        <c:numFmt formatCode="General" sourceLinked="1"/>
        <c:majorTickMark val="out"/>
        <c:minorTickMark val="none"/>
        <c:tickLblPos val="nextTo"/>
        <c:txPr>
          <a:bodyPr rot="0" vert="horz"/>
          <a:lstStyle/>
          <a:p>
            <a:pPr>
              <a:defRPr sz="1800" b="1" i="0" u="none" strike="noStrike" baseline="0">
                <a:solidFill>
                  <a:schemeClr val="tx1"/>
                </a:solidFill>
                <a:latin typeface="Calibri"/>
                <a:ea typeface="Calibri"/>
                <a:cs typeface="Calibri"/>
              </a:defRPr>
            </a:pPr>
            <a:endParaRPr lang="en-US"/>
          </a:p>
        </c:txPr>
        <c:crossAx val="100345728"/>
        <c:crosses val="autoZero"/>
        <c:crossBetween val="midCat"/>
      </c:valAx>
      <c:valAx>
        <c:axId val="100345728"/>
        <c:scaling>
          <c:orientation val="minMax"/>
          <c:max val="100"/>
        </c:scaling>
        <c:delete val="0"/>
        <c:axPos val="l"/>
        <c:majorGridlines/>
        <c:title>
          <c:tx>
            <c:rich>
              <a:bodyPr rot="-5400000" vert="horz"/>
              <a:lstStyle/>
              <a:p>
                <a:pPr>
                  <a:defRPr sz="2400"/>
                </a:pPr>
                <a:r>
                  <a:rPr lang="en-US" sz="2400"/>
                  <a:t>Percentage reduction in annual roof runoff</a:t>
                </a:r>
              </a:p>
            </c:rich>
          </c:tx>
          <c:layout/>
          <c:overlay val="0"/>
        </c:title>
        <c:numFmt formatCode="General" sourceLinked="1"/>
        <c:majorTickMark val="out"/>
        <c:minorTickMark val="none"/>
        <c:tickLblPos val="nextTo"/>
        <c:txPr>
          <a:bodyPr/>
          <a:lstStyle/>
          <a:p>
            <a:pPr>
              <a:defRPr sz="1800" b="1"/>
            </a:pPr>
            <a:endParaRPr lang="en-US"/>
          </a:p>
        </c:txPr>
        <c:crossAx val="100343808"/>
        <c:crossesAt val="1.0000000000000041E-3"/>
        <c:crossBetween val="midCat"/>
      </c:valAx>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0002" name="Rectangle 2"/>
          <p:cNvSpPr>
            <a:spLocks noGrp="1" noChangeArrowheads="1"/>
          </p:cNvSpPr>
          <p:nvPr>
            <p:ph type="hdr" sz="quarter"/>
          </p:nvPr>
        </p:nvSpPr>
        <p:spPr bwMode="auto">
          <a:xfrm>
            <a:off x="-11113" y="0"/>
            <a:ext cx="3170238" cy="479425"/>
          </a:xfrm>
          <a:prstGeom prst="rect">
            <a:avLst/>
          </a:prstGeom>
          <a:noFill/>
          <a:ln w="9525">
            <a:noFill/>
            <a:miter lim="800000"/>
            <a:headEnd/>
            <a:tailEnd/>
          </a:ln>
          <a:effectLst/>
        </p:spPr>
        <p:txBody>
          <a:bodyPr vert="horz" wrap="square" lIns="96267" tIns="48134" rIns="96267" bIns="48134" numCol="1" anchor="t" anchorCtr="0" compatLnSpc="1">
            <a:prstTxWarp prst="textNoShape">
              <a:avLst/>
            </a:prstTxWarp>
          </a:bodyPr>
          <a:lstStyle>
            <a:lvl1pPr defTabSz="962025" eaLnBrk="1" hangingPunct="1">
              <a:spcBef>
                <a:spcPct val="50000"/>
              </a:spcBef>
              <a:defRPr sz="1100" b="1">
                <a:solidFill>
                  <a:schemeClr val="tx1"/>
                </a:solidFill>
                <a:latin typeface="+mj-lt"/>
              </a:defRPr>
            </a:lvl1pPr>
          </a:lstStyle>
          <a:p>
            <a:pPr>
              <a:defRPr/>
            </a:pPr>
            <a:r>
              <a:rPr lang="en-US" smtClean="0"/>
              <a:t>Tab 4-C - Grass Swales and Filter Strips</a:t>
            </a:r>
            <a:endParaRPr lang="en-US"/>
          </a:p>
        </p:txBody>
      </p:sp>
      <p:sp>
        <p:nvSpPr>
          <p:cNvPr id="640003"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267" tIns="48134" rIns="96267" bIns="48134" numCol="1" anchor="t" anchorCtr="0" compatLnSpc="1">
            <a:prstTxWarp prst="textNoShape">
              <a:avLst/>
            </a:prstTxWarp>
          </a:bodyPr>
          <a:lstStyle>
            <a:lvl1pPr algn="r" defTabSz="962025" eaLnBrk="1" hangingPunct="1">
              <a:spcBef>
                <a:spcPct val="50000"/>
              </a:spcBef>
              <a:defRPr sz="1100" b="1">
                <a:solidFill>
                  <a:schemeClr val="tx1"/>
                </a:solidFill>
                <a:latin typeface="+mj-lt"/>
              </a:defRPr>
            </a:lvl1pPr>
          </a:lstStyle>
          <a:p>
            <a:pPr>
              <a:defRPr/>
            </a:pPr>
            <a:fld id="{75236BEE-6F99-4F5E-8148-477E14B8DAB8}" type="datetime1">
              <a:rPr lang="en-US"/>
              <a:pPr>
                <a:defRPr/>
              </a:pPr>
              <a:t>4/8/2014</a:t>
            </a:fld>
            <a:endParaRPr lang="en-US" dirty="0"/>
          </a:p>
        </p:txBody>
      </p:sp>
      <p:sp>
        <p:nvSpPr>
          <p:cNvPr id="640004"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267" tIns="48134" rIns="96267" bIns="48134" numCol="1" anchor="b" anchorCtr="0" compatLnSpc="1">
            <a:prstTxWarp prst="textNoShape">
              <a:avLst/>
            </a:prstTxWarp>
          </a:bodyPr>
          <a:lstStyle>
            <a:lvl1pPr defTabSz="962025" eaLnBrk="1" hangingPunct="1">
              <a:spcBef>
                <a:spcPct val="50000"/>
              </a:spcBef>
              <a:defRPr sz="1300" b="1">
                <a:solidFill>
                  <a:srgbClr val="FF0000"/>
                </a:solidFill>
                <a:latin typeface="Times New Roman" pitchFamily="18" charset="0"/>
              </a:defRPr>
            </a:lvl1pPr>
          </a:lstStyle>
          <a:p>
            <a:pPr>
              <a:defRPr/>
            </a:pPr>
            <a:endParaRPr lang="en-US"/>
          </a:p>
        </p:txBody>
      </p:sp>
      <p:sp>
        <p:nvSpPr>
          <p:cNvPr id="640005"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267" tIns="48134" rIns="96267" bIns="48134" numCol="1" anchor="b" anchorCtr="0" compatLnSpc="1">
            <a:prstTxWarp prst="textNoShape">
              <a:avLst/>
            </a:prstTxWarp>
          </a:bodyPr>
          <a:lstStyle>
            <a:lvl1pPr algn="r" defTabSz="962025" eaLnBrk="1" hangingPunct="1">
              <a:spcBef>
                <a:spcPct val="50000"/>
              </a:spcBef>
              <a:defRPr sz="1100" b="1">
                <a:solidFill>
                  <a:schemeClr val="tx1"/>
                </a:solidFill>
                <a:latin typeface="+mj-lt"/>
              </a:defRPr>
            </a:lvl1pPr>
          </a:lstStyle>
          <a:p>
            <a:pPr>
              <a:defRPr/>
            </a:pPr>
            <a:r>
              <a:rPr lang="en-US"/>
              <a:t> </a:t>
            </a:r>
            <a:fld id="{2F1BB933-5450-42D3-94AB-C69E9FC4DB20}" type="slidenum">
              <a:rPr lang="en-US"/>
              <a:pPr>
                <a:defRPr/>
              </a:pPr>
              <a:t>‹#›</a:t>
            </a:fld>
            <a:endParaRPr lang="en-US"/>
          </a:p>
        </p:txBody>
      </p:sp>
    </p:spTree>
    <p:extLst>
      <p:ext uri="{BB962C8B-B14F-4D97-AF65-F5344CB8AC3E}">
        <p14:creationId xmlns:p14="http://schemas.microsoft.com/office/powerpoint/2010/main" val="217167133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10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267" tIns="48134" rIns="96267" bIns="48134" numCol="1" anchor="t" anchorCtr="0" compatLnSpc="1">
            <a:prstTxWarp prst="textNoShape">
              <a:avLst/>
            </a:prstTxWarp>
          </a:bodyPr>
          <a:lstStyle>
            <a:lvl1pPr defTabSz="962025" eaLnBrk="1" hangingPunct="1">
              <a:spcBef>
                <a:spcPct val="50000"/>
              </a:spcBef>
              <a:defRPr sz="1100">
                <a:solidFill>
                  <a:srgbClr val="7030A0"/>
                </a:solidFill>
                <a:latin typeface="+mj-lt"/>
              </a:defRPr>
            </a:lvl1pPr>
          </a:lstStyle>
          <a:p>
            <a:pPr>
              <a:defRPr/>
            </a:pPr>
            <a:r>
              <a:rPr lang="en-US" smtClean="0"/>
              <a:t>Tab 4-C - Grass Swales and Filter Strips</a:t>
            </a:r>
            <a:endParaRPr lang="en-US"/>
          </a:p>
        </p:txBody>
      </p:sp>
      <p:sp>
        <p:nvSpPr>
          <p:cNvPr id="601091"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267" tIns="48134" rIns="96267" bIns="48134" numCol="1" anchor="t" anchorCtr="0" compatLnSpc="1">
            <a:prstTxWarp prst="textNoShape">
              <a:avLst/>
            </a:prstTxWarp>
          </a:bodyPr>
          <a:lstStyle>
            <a:lvl1pPr algn="r" defTabSz="962025" rtl="0" eaLnBrk="1" fontAlgn="base" hangingPunct="1">
              <a:spcBef>
                <a:spcPct val="50000"/>
              </a:spcBef>
              <a:spcAft>
                <a:spcPct val="0"/>
              </a:spcAft>
              <a:defRPr lang="en-US" sz="1100" kern="1200">
                <a:solidFill>
                  <a:srgbClr val="7030A0"/>
                </a:solidFill>
                <a:latin typeface="+mj-lt"/>
                <a:ea typeface="+mn-ea"/>
                <a:cs typeface="+mn-cs"/>
              </a:defRPr>
            </a:lvl1pPr>
          </a:lstStyle>
          <a:p>
            <a:pPr>
              <a:defRPr/>
            </a:pPr>
            <a:fld id="{3DB2F87A-E6AE-4C6F-BD90-EDF321B8E638}" type="datetime1">
              <a:rPr lang="en-US"/>
              <a:pPr>
                <a:defRPr/>
              </a:pPr>
              <a:t>4/8/2014</a:t>
            </a:fld>
            <a:endParaRPr/>
          </a:p>
        </p:txBody>
      </p:sp>
      <p:sp>
        <p:nvSpPr>
          <p:cNvPr id="31748" name="Rectangle 4"/>
          <p:cNvSpPr>
            <a:spLocks noGrp="1" noRot="1" noChangeAspect="1" noChangeArrowheads="1" noTextEdit="1"/>
          </p:cNvSpPr>
          <p:nvPr>
            <p:ph type="sldImg" idx="2"/>
          </p:nvPr>
        </p:nvSpPr>
        <p:spPr bwMode="auto">
          <a:xfrm>
            <a:off x="1255713"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1093"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267" tIns="48134" rIns="96267" bIns="48134"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01094"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267" tIns="48134" rIns="96267" bIns="48134" numCol="1" anchor="b" anchorCtr="0" compatLnSpc="1">
            <a:prstTxWarp prst="textNoShape">
              <a:avLst/>
            </a:prstTxWarp>
          </a:bodyPr>
          <a:lstStyle>
            <a:lvl1pPr defTabSz="962025" eaLnBrk="1" hangingPunct="1">
              <a:spcBef>
                <a:spcPct val="50000"/>
              </a:spcBef>
              <a:defRPr sz="1000" b="1">
                <a:latin typeface="Arial" charset="0"/>
              </a:defRPr>
            </a:lvl1pPr>
          </a:lstStyle>
          <a:p>
            <a:pPr>
              <a:defRPr/>
            </a:pPr>
            <a:endParaRPr lang="en-US"/>
          </a:p>
        </p:txBody>
      </p:sp>
      <p:sp>
        <p:nvSpPr>
          <p:cNvPr id="601095"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267" tIns="48134" rIns="96267" bIns="48134" numCol="1" anchor="b" anchorCtr="0" compatLnSpc="1">
            <a:prstTxWarp prst="textNoShape">
              <a:avLst/>
            </a:prstTxWarp>
          </a:bodyPr>
          <a:lstStyle>
            <a:lvl1pPr algn="r" defTabSz="962025" eaLnBrk="1" hangingPunct="1">
              <a:spcBef>
                <a:spcPct val="50000"/>
              </a:spcBef>
              <a:defRPr sz="1100" b="0">
                <a:solidFill>
                  <a:srgbClr val="7030A0"/>
                </a:solidFill>
                <a:latin typeface="+mj-lt"/>
              </a:defRPr>
            </a:lvl1pPr>
          </a:lstStyle>
          <a:p>
            <a:pPr>
              <a:defRPr/>
            </a:pPr>
            <a:fld id="{4B286953-E831-410D-82DE-05D533BB5060}" type="slidenum">
              <a:rPr lang="en-US"/>
              <a:pPr>
                <a:defRPr/>
              </a:pPr>
              <a:t>‹#›</a:t>
            </a:fld>
            <a:endParaRPr lang="en-US" dirty="0"/>
          </a:p>
        </p:txBody>
      </p:sp>
    </p:spTree>
    <p:extLst>
      <p:ext uri="{BB962C8B-B14F-4D97-AF65-F5344CB8AC3E}">
        <p14:creationId xmlns:p14="http://schemas.microsoft.com/office/powerpoint/2010/main" val="2635141662"/>
      </p:ext>
    </p:extLst>
  </p:cSld>
  <p:clrMap bg1="lt1" tx1="dk1" bg2="lt2" tx2="dk2" accent1="accent1" accent2="accent2" accent3="accent3" accent4="accent4" accent5="accent5" accent6="accent6" hlink="hlink" folHlink="folHlink"/>
  <p:hf ftr="0" dt="0"/>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Slide Number Placeholder 3"/>
          <p:cNvSpPr>
            <a:spLocks noGrp="1"/>
          </p:cNvSpPr>
          <p:nvPr>
            <p:ph type="sldNum" sz="quarter" idx="5"/>
          </p:nvPr>
        </p:nvSpPr>
        <p:spPr/>
        <p:txBody>
          <a:bodyPr/>
          <a:lstStyle/>
          <a:p>
            <a:pPr>
              <a:defRPr/>
            </a:pPr>
            <a:fld id="{82FC2D0A-A158-49AD-BC58-96CDAF0FCDDD}"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3796"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sz="4800">
                <a:solidFill>
                  <a:schemeClr val="tx1"/>
                </a:solidFill>
                <a:latin typeface="Arial" pitchFamily="34" charset="0"/>
              </a:defRPr>
            </a:lvl1pPr>
            <a:lvl2pPr marL="742950" indent="-285750" defTabSz="962025" eaLnBrk="0" hangingPunct="0">
              <a:defRPr sz="4800">
                <a:solidFill>
                  <a:schemeClr val="tx1"/>
                </a:solidFill>
                <a:latin typeface="Arial" pitchFamily="34" charset="0"/>
              </a:defRPr>
            </a:lvl2pPr>
            <a:lvl3pPr marL="1143000" indent="-228600" defTabSz="962025" eaLnBrk="0" hangingPunct="0">
              <a:defRPr sz="4800">
                <a:solidFill>
                  <a:schemeClr val="tx1"/>
                </a:solidFill>
                <a:latin typeface="Arial" pitchFamily="34" charset="0"/>
              </a:defRPr>
            </a:lvl3pPr>
            <a:lvl4pPr marL="1600200" indent="-228600" defTabSz="962025" eaLnBrk="0" hangingPunct="0">
              <a:defRPr sz="4800">
                <a:solidFill>
                  <a:schemeClr val="tx1"/>
                </a:solidFill>
                <a:latin typeface="Arial" pitchFamily="34" charset="0"/>
              </a:defRPr>
            </a:lvl4pPr>
            <a:lvl5pPr marL="2057400" indent="-228600" defTabSz="962025" eaLnBrk="0" hangingPunct="0">
              <a:defRPr sz="4800">
                <a:solidFill>
                  <a:schemeClr val="tx1"/>
                </a:solidFill>
                <a:latin typeface="Arial" pitchFamily="34" charset="0"/>
              </a:defRPr>
            </a:lvl5pPr>
            <a:lvl6pPr marL="2514600" indent="-228600" defTabSz="962025" eaLnBrk="0" fontAlgn="base" hangingPunct="0">
              <a:spcBef>
                <a:spcPct val="0"/>
              </a:spcBef>
              <a:spcAft>
                <a:spcPct val="0"/>
              </a:spcAft>
              <a:defRPr sz="4800">
                <a:solidFill>
                  <a:schemeClr val="tx1"/>
                </a:solidFill>
                <a:latin typeface="Arial" pitchFamily="34" charset="0"/>
              </a:defRPr>
            </a:lvl6pPr>
            <a:lvl7pPr marL="2971800" indent="-228600" defTabSz="962025" eaLnBrk="0" fontAlgn="base" hangingPunct="0">
              <a:spcBef>
                <a:spcPct val="0"/>
              </a:spcBef>
              <a:spcAft>
                <a:spcPct val="0"/>
              </a:spcAft>
              <a:defRPr sz="4800">
                <a:solidFill>
                  <a:schemeClr val="tx1"/>
                </a:solidFill>
                <a:latin typeface="Arial" pitchFamily="34" charset="0"/>
              </a:defRPr>
            </a:lvl7pPr>
            <a:lvl8pPr marL="3429000" indent="-228600" defTabSz="962025" eaLnBrk="0" fontAlgn="base" hangingPunct="0">
              <a:spcBef>
                <a:spcPct val="0"/>
              </a:spcBef>
              <a:spcAft>
                <a:spcPct val="0"/>
              </a:spcAft>
              <a:defRPr sz="4800">
                <a:solidFill>
                  <a:schemeClr val="tx1"/>
                </a:solidFill>
                <a:latin typeface="Arial" pitchFamily="34" charset="0"/>
              </a:defRPr>
            </a:lvl8pPr>
            <a:lvl9pPr marL="3886200" indent="-228600" defTabSz="962025" eaLnBrk="0" fontAlgn="base" hangingPunct="0">
              <a:spcBef>
                <a:spcPct val="0"/>
              </a:spcBef>
              <a:spcAft>
                <a:spcPct val="0"/>
              </a:spcAft>
              <a:defRPr sz="4800">
                <a:solidFill>
                  <a:schemeClr val="tx1"/>
                </a:solidFill>
                <a:latin typeface="Arial" pitchFamily="34" charset="0"/>
              </a:defRPr>
            </a:lvl9pPr>
          </a:lstStyle>
          <a:p>
            <a:pPr eaLnBrk="1" hangingPunct="1"/>
            <a:r>
              <a:rPr lang="en-US" altLang="en-US" sz="1000" smtClean="0">
                <a:solidFill>
                  <a:srgbClr val="002060"/>
                </a:solidFill>
              </a:rPr>
              <a:t> Page </a:t>
            </a:r>
            <a:fld id="{93CE3BFF-207B-4FE1-B04D-59B47B9D4D2C}" type="slidenum">
              <a:rPr lang="en-US" altLang="en-US" sz="1000" smtClean="0">
                <a:solidFill>
                  <a:srgbClr val="002060"/>
                </a:solidFill>
              </a:rPr>
              <a:pPr eaLnBrk="1" hangingPunct="1"/>
              <a:t>2</a:t>
            </a:fld>
            <a:endParaRPr lang="en-US" altLang="en-US" sz="1000" smtClean="0">
              <a:solidFill>
                <a:srgbClr val="002060"/>
              </a:solidFill>
            </a:endParaRPr>
          </a:p>
        </p:txBody>
      </p:sp>
      <p:sp>
        <p:nvSpPr>
          <p:cNvPr id="33797" name="Header Placeholder 7"/>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sz="4800">
                <a:solidFill>
                  <a:schemeClr val="tx1"/>
                </a:solidFill>
                <a:latin typeface="Arial" pitchFamily="34" charset="0"/>
              </a:defRPr>
            </a:lvl1pPr>
            <a:lvl2pPr marL="742950" indent="-285750" defTabSz="962025" eaLnBrk="0" hangingPunct="0">
              <a:defRPr sz="4800">
                <a:solidFill>
                  <a:schemeClr val="tx1"/>
                </a:solidFill>
                <a:latin typeface="Arial" pitchFamily="34" charset="0"/>
              </a:defRPr>
            </a:lvl2pPr>
            <a:lvl3pPr marL="1143000" indent="-228600" defTabSz="962025" eaLnBrk="0" hangingPunct="0">
              <a:defRPr sz="4800">
                <a:solidFill>
                  <a:schemeClr val="tx1"/>
                </a:solidFill>
                <a:latin typeface="Arial" pitchFamily="34" charset="0"/>
              </a:defRPr>
            </a:lvl3pPr>
            <a:lvl4pPr marL="1600200" indent="-228600" defTabSz="962025" eaLnBrk="0" hangingPunct="0">
              <a:defRPr sz="4800">
                <a:solidFill>
                  <a:schemeClr val="tx1"/>
                </a:solidFill>
                <a:latin typeface="Arial" pitchFamily="34" charset="0"/>
              </a:defRPr>
            </a:lvl4pPr>
            <a:lvl5pPr marL="2057400" indent="-228600" defTabSz="962025" eaLnBrk="0" hangingPunct="0">
              <a:defRPr sz="4800">
                <a:solidFill>
                  <a:schemeClr val="tx1"/>
                </a:solidFill>
                <a:latin typeface="Arial" pitchFamily="34" charset="0"/>
              </a:defRPr>
            </a:lvl5pPr>
            <a:lvl6pPr marL="2514600" indent="-228600" defTabSz="962025" eaLnBrk="0" fontAlgn="base" hangingPunct="0">
              <a:spcBef>
                <a:spcPct val="0"/>
              </a:spcBef>
              <a:spcAft>
                <a:spcPct val="0"/>
              </a:spcAft>
              <a:defRPr sz="4800">
                <a:solidFill>
                  <a:schemeClr val="tx1"/>
                </a:solidFill>
                <a:latin typeface="Arial" pitchFamily="34" charset="0"/>
              </a:defRPr>
            </a:lvl6pPr>
            <a:lvl7pPr marL="2971800" indent="-228600" defTabSz="962025" eaLnBrk="0" fontAlgn="base" hangingPunct="0">
              <a:spcBef>
                <a:spcPct val="0"/>
              </a:spcBef>
              <a:spcAft>
                <a:spcPct val="0"/>
              </a:spcAft>
              <a:defRPr sz="4800">
                <a:solidFill>
                  <a:schemeClr val="tx1"/>
                </a:solidFill>
                <a:latin typeface="Arial" pitchFamily="34" charset="0"/>
              </a:defRPr>
            </a:lvl7pPr>
            <a:lvl8pPr marL="3429000" indent="-228600" defTabSz="962025" eaLnBrk="0" fontAlgn="base" hangingPunct="0">
              <a:spcBef>
                <a:spcPct val="0"/>
              </a:spcBef>
              <a:spcAft>
                <a:spcPct val="0"/>
              </a:spcAft>
              <a:defRPr sz="4800">
                <a:solidFill>
                  <a:schemeClr val="tx1"/>
                </a:solidFill>
                <a:latin typeface="Arial" pitchFamily="34" charset="0"/>
              </a:defRPr>
            </a:lvl8pPr>
            <a:lvl9pPr marL="3886200" indent="-228600" defTabSz="962025" eaLnBrk="0" fontAlgn="base" hangingPunct="0">
              <a:spcBef>
                <a:spcPct val="0"/>
              </a:spcBef>
              <a:spcAft>
                <a:spcPct val="0"/>
              </a:spcAft>
              <a:defRPr sz="4800">
                <a:solidFill>
                  <a:schemeClr val="tx1"/>
                </a:solidFill>
                <a:latin typeface="Arial" pitchFamily="34" charset="0"/>
              </a:defRPr>
            </a:lvl9pPr>
          </a:lstStyle>
          <a:p>
            <a:pPr eaLnBrk="1" hangingPunct="1"/>
            <a:r>
              <a:rPr lang="en-US" altLang="en-US" sz="1400" smtClean="0">
                <a:solidFill>
                  <a:srgbClr val="002060"/>
                </a:solidFill>
              </a:rPr>
              <a:t>Tab 4-C - Grass Swales and Filter Strips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endParaRPr lang="en-US" smtClean="0"/>
          </a:p>
        </p:txBody>
      </p:sp>
      <p:sp>
        <p:nvSpPr>
          <p:cNvPr id="48132" name="Slide Number Placeholder 3"/>
          <p:cNvSpPr>
            <a:spLocks noGrp="1"/>
          </p:cNvSpPr>
          <p:nvPr>
            <p:ph type="sldNum" sz="quarter" idx="5"/>
          </p:nvPr>
        </p:nvSpPr>
        <p:spPr>
          <a:noFill/>
        </p:spPr>
        <p:txBody>
          <a:bodyPr/>
          <a:lstStyle/>
          <a:p>
            <a:fld id="{58F9A4B2-DA10-442E-AC5E-9D1AD82C5406}" type="slidenum">
              <a:rPr lang="en-US" smtClean="0">
                <a:solidFill>
                  <a:prstClr val="black"/>
                </a:solidFill>
              </a:rPr>
              <a:pPr/>
              <a:t>11</a:t>
            </a:fld>
            <a:endParaRPr lang="en-US"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14" eaLnBrk="0" hangingPunct="0">
              <a:defRPr sz="2400">
                <a:solidFill>
                  <a:schemeClr val="tx1"/>
                </a:solidFill>
                <a:latin typeface="Times New Roman" pitchFamily="18" charset="0"/>
              </a:defRPr>
            </a:lvl1pPr>
            <a:lvl2pPr marL="762046" indent="-293095" defTabSz="967214" eaLnBrk="0" hangingPunct="0">
              <a:defRPr sz="2400">
                <a:solidFill>
                  <a:schemeClr val="tx1"/>
                </a:solidFill>
                <a:latin typeface="Times New Roman" pitchFamily="18" charset="0"/>
              </a:defRPr>
            </a:lvl2pPr>
            <a:lvl3pPr marL="1172380" indent="-234476" defTabSz="967214" eaLnBrk="0" hangingPunct="0">
              <a:defRPr sz="2400">
                <a:solidFill>
                  <a:schemeClr val="tx1"/>
                </a:solidFill>
                <a:latin typeface="Times New Roman" pitchFamily="18" charset="0"/>
              </a:defRPr>
            </a:lvl3pPr>
            <a:lvl4pPr marL="1641332" indent="-234476" defTabSz="967214" eaLnBrk="0" hangingPunct="0">
              <a:defRPr sz="2400">
                <a:solidFill>
                  <a:schemeClr val="tx1"/>
                </a:solidFill>
                <a:latin typeface="Times New Roman" pitchFamily="18" charset="0"/>
              </a:defRPr>
            </a:lvl4pPr>
            <a:lvl5pPr marL="2110283" indent="-234476" defTabSz="967214" eaLnBrk="0" hangingPunct="0">
              <a:defRPr sz="2400">
                <a:solidFill>
                  <a:schemeClr val="tx1"/>
                </a:solidFill>
                <a:latin typeface="Times New Roman" pitchFamily="18" charset="0"/>
              </a:defRPr>
            </a:lvl5pPr>
            <a:lvl6pPr marL="2579235" indent="-234476" defTabSz="967214" eaLnBrk="0" fontAlgn="base" hangingPunct="0">
              <a:spcBef>
                <a:spcPct val="0"/>
              </a:spcBef>
              <a:spcAft>
                <a:spcPct val="0"/>
              </a:spcAft>
              <a:defRPr sz="2400">
                <a:solidFill>
                  <a:schemeClr val="tx1"/>
                </a:solidFill>
                <a:latin typeface="Times New Roman" pitchFamily="18" charset="0"/>
              </a:defRPr>
            </a:lvl6pPr>
            <a:lvl7pPr marL="3048188" indent="-234476" defTabSz="967214" eaLnBrk="0" fontAlgn="base" hangingPunct="0">
              <a:spcBef>
                <a:spcPct val="0"/>
              </a:spcBef>
              <a:spcAft>
                <a:spcPct val="0"/>
              </a:spcAft>
              <a:defRPr sz="2400">
                <a:solidFill>
                  <a:schemeClr val="tx1"/>
                </a:solidFill>
                <a:latin typeface="Times New Roman" pitchFamily="18" charset="0"/>
              </a:defRPr>
            </a:lvl7pPr>
            <a:lvl8pPr marL="3517140" indent="-234476" defTabSz="967214" eaLnBrk="0" fontAlgn="base" hangingPunct="0">
              <a:spcBef>
                <a:spcPct val="0"/>
              </a:spcBef>
              <a:spcAft>
                <a:spcPct val="0"/>
              </a:spcAft>
              <a:defRPr sz="2400">
                <a:solidFill>
                  <a:schemeClr val="tx1"/>
                </a:solidFill>
                <a:latin typeface="Times New Roman" pitchFamily="18" charset="0"/>
              </a:defRPr>
            </a:lvl8pPr>
            <a:lvl9pPr marL="3986092" indent="-234476" defTabSz="967214" eaLnBrk="0" fontAlgn="base" hangingPunct="0">
              <a:spcBef>
                <a:spcPct val="0"/>
              </a:spcBef>
              <a:spcAft>
                <a:spcPct val="0"/>
              </a:spcAft>
              <a:defRPr sz="2400">
                <a:solidFill>
                  <a:schemeClr val="tx1"/>
                </a:solidFill>
                <a:latin typeface="Times New Roman" pitchFamily="18" charset="0"/>
              </a:defRPr>
            </a:lvl9pPr>
          </a:lstStyle>
          <a:p>
            <a:pPr eaLnBrk="1" hangingPunct="1"/>
            <a:fld id="{CC04E7E3-64C6-475C-B8E4-73800A458EFB}" type="slidenum">
              <a:rPr lang="en-US" sz="1300">
                <a:solidFill>
                  <a:prstClr val="black"/>
                </a:solidFill>
              </a:rPr>
              <a:pPr eaLnBrk="1" hangingPunct="1"/>
              <a:t>21</a:t>
            </a:fld>
            <a:endParaRPr lang="en-US" sz="1300">
              <a:solidFill>
                <a:prstClr val="black"/>
              </a:solidFill>
            </a:endParaRPr>
          </a:p>
        </p:txBody>
      </p:sp>
      <p:sp>
        <p:nvSpPr>
          <p:cNvPr id="256003" name="Rectangle 2"/>
          <p:cNvSpPr>
            <a:spLocks noGrp="1" noRot="1" noChangeAspect="1" noChangeArrowheads="1" noTextEdit="1"/>
          </p:cNvSpPr>
          <p:nvPr>
            <p:ph type="sldImg"/>
          </p:nvPr>
        </p:nvSpPr>
        <p:spPr>
          <a:ln/>
        </p:spPr>
      </p:sp>
      <p:sp>
        <p:nvSpPr>
          <p:cNvPr id="256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D79A56-0522-413F-81E7-A85DE4A84639}" type="slidenum">
              <a:rPr lang="en-US" smtClean="0">
                <a:solidFill>
                  <a:prstClr val="black"/>
                </a:solidFill>
              </a:rPr>
              <a:pPr/>
              <a:t>22</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eaLnBrk="1" hangingPunct="1"/>
            <a:endParaRPr lang="en-US" smtClean="0"/>
          </a:p>
        </p:txBody>
      </p:sp>
      <p:sp>
        <p:nvSpPr>
          <p:cNvPr id="57348" name="Slide Number Placeholder 3"/>
          <p:cNvSpPr>
            <a:spLocks noGrp="1"/>
          </p:cNvSpPr>
          <p:nvPr>
            <p:ph type="sldNum" sz="quarter" idx="5"/>
          </p:nvPr>
        </p:nvSpPr>
        <p:spPr>
          <a:noFill/>
        </p:spPr>
        <p:txBody>
          <a:bodyPr/>
          <a:lstStyle/>
          <a:p>
            <a:fld id="{7011A448-05AC-4819-872C-63B6A38F8D92}" type="slidenum">
              <a:rPr lang="en-US" smtClean="0">
                <a:solidFill>
                  <a:prstClr val="black"/>
                </a:solidFill>
              </a:rPr>
              <a:pPr/>
              <a:t>23</a:t>
            </a:fld>
            <a:endParaRPr lang="en-US"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pPr eaLnBrk="1" hangingPunct="1"/>
            <a:endParaRPr lang="en-US" smtClean="0"/>
          </a:p>
        </p:txBody>
      </p:sp>
      <p:sp>
        <p:nvSpPr>
          <p:cNvPr id="58372" name="Slide Number Placeholder 3"/>
          <p:cNvSpPr>
            <a:spLocks noGrp="1"/>
          </p:cNvSpPr>
          <p:nvPr>
            <p:ph type="sldNum" sz="quarter" idx="5"/>
          </p:nvPr>
        </p:nvSpPr>
        <p:spPr>
          <a:noFill/>
        </p:spPr>
        <p:txBody>
          <a:bodyPr/>
          <a:lstStyle/>
          <a:p>
            <a:fld id="{3E978E32-4BA3-4BD1-A8F2-20B0CCC101D6}" type="slidenum">
              <a:rPr lang="en-US" smtClean="0">
                <a:solidFill>
                  <a:prstClr val="black"/>
                </a:solidFill>
              </a:rPr>
              <a:pPr/>
              <a:t>24</a:t>
            </a:fld>
            <a:endParaRPr lang="en-US"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65346" name="Rectangle 1090"/>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865347" name="Rectangle 109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1092"/>
          <p:cNvSpPr>
            <a:spLocks noGrp="1" noChangeArrowheads="1"/>
          </p:cNvSpPr>
          <p:nvPr>
            <p:ph type="dt" sz="quarter" idx="10"/>
          </p:nvPr>
        </p:nvSpPr>
        <p:spPr bwMode="auto">
          <a:xfrm>
            <a:off x="457200" y="5715000"/>
            <a:ext cx="2133600" cy="9906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6600">
                <a:solidFill>
                  <a:schemeClr val="bg1"/>
                </a:solidFill>
                <a:effectDag name="">
                  <a:cont type="tree" name="">
                    <a:effect ref="fillLine"/>
                    <a:outerShdw dist="38100" dir="13500000" algn="br">
                      <a:srgbClr val="EAFFEF"/>
                    </a:outerShdw>
                  </a:cont>
                  <a:cont type="tree" name="">
                    <a:effect ref="fillLine"/>
                    <a:outerShdw dist="38100" dir="2700000" algn="tl">
                      <a:srgbClr val="617065"/>
                    </a:outerShdw>
                  </a:cont>
                  <a:effect ref="fillLine"/>
                </a:effectDag>
                <a:latin typeface="EarthTek" pitchFamily="2" charset="2"/>
              </a:defRPr>
            </a:lvl1pPr>
          </a:lstStyle>
          <a:p>
            <a:pPr>
              <a:defRPr/>
            </a:pPr>
            <a:endParaRPr lang="en-US"/>
          </a:p>
        </p:txBody>
      </p:sp>
      <p:sp>
        <p:nvSpPr>
          <p:cNvPr id="5" name="Rectangle 1093"/>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6" name="Rectangle 1094"/>
          <p:cNvSpPr>
            <a:spLocks noGrp="1" noChangeArrowheads="1"/>
          </p:cNvSpPr>
          <p:nvPr>
            <p:ph type="sldNum" sz="quarter" idx="12"/>
          </p:nvPr>
        </p:nvSpPr>
        <p:spPr>
          <a:xfrm>
            <a:off x="6553200" y="6248400"/>
            <a:ext cx="2133600" cy="457200"/>
          </a:xfrm>
        </p:spPr>
        <p:txBody>
          <a:bodyPr/>
          <a:lstStyle>
            <a:lvl1pPr>
              <a:defRPr/>
            </a:lvl1pPr>
          </a:lstStyle>
          <a:p>
            <a:pPr>
              <a:defRPr/>
            </a:pPr>
            <a:fld id="{9C6EE22E-A7FB-431C-A953-6F7D8C7B38D6}" type="slidenum">
              <a:rPr lang="en-US"/>
              <a:pPr>
                <a:defRPr/>
              </a:pPr>
              <a:t>‹#›</a:t>
            </a:fld>
            <a:endParaRPr lang="en-US"/>
          </a:p>
        </p:txBody>
      </p:sp>
    </p:spTree>
    <p:extLst>
      <p:ext uri="{BB962C8B-B14F-4D97-AF65-F5344CB8AC3E}">
        <p14:creationId xmlns:p14="http://schemas.microsoft.com/office/powerpoint/2010/main" val="1011287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94"/>
          <p:cNvSpPr>
            <a:spLocks noGrp="1" noChangeArrowheads="1"/>
          </p:cNvSpPr>
          <p:nvPr>
            <p:ph type="ftr" sz="quarter" idx="10"/>
          </p:nvPr>
        </p:nvSpPr>
        <p:spPr>
          <a:ln/>
        </p:spPr>
        <p:txBody>
          <a:bodyPr/>
          <a:lstStyle>
            <a:lvl1pPr>
              <a:defRPr/>
            </a:lvl1pPr>
          </a:lstStyle>
          <a:p>
            <a:pPr>
              <a:defRPr/>
            </a:pPr>
            <a:endParaRPr lang="en-US"/>
          </a:p>
        </p:txBody>
      </p:sp>
      <p:sp>
        <p:nvSpPr>
          <p:cNvPr id="5" name="Rectangle 1095"/>
          <p:cNvSpPr>
            <a:spLocks noGrp="1" noChangeArrowheads="1"/>
          </p:cNvSpPr>
          <p:nvPr>
            <p:ph type="sldNum" sz="quarter" idx="11"/>
          </p:nvPr>
        </p:nvSpPr>
        <p:spPr>
          <a:ln/>
        </p:spPr>
        <p:txBody>
          <a:bodyPr/>
          <a:lstStyle>
            <a:lvl1pPr>
              <a:defRPr/>
            </a:lvl1pPr>
          </a:lstStyle>
          <a:p>
            <a:pPr>
              <a:defRPr/>
            </a:pPr>
            <a:fld id="{98C67043-CEF3-47E3-B506-D3A810E53803}" type="slidenum">
              <a:rPr lang="en-US"/>
              <a:pPr>
                <a:defRPr/>
              </a:pPr>
              <a:t>‹#›</a:t>
            </a:fld>
            <a:endParaRPr lang="en-US"/>
          </a:p>
        </p:txBody>
      </p:sp>
    </p:spTree>
    <p:extLst>
      <p:ext uri="{BB962C8B-B14F-4D97-AF65-F5344CB8AC3E}">
        <p14:creationId xmlns:p14="http://schemas.microsoft.com/office/powerpoint/2010/main" val="2654750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94"/>
          <p:cNvSpPr>
            <a:spLocks noGrp="1" noChangeArrowheads="1"/>
          </p:cNvSpPr>
          <p:nvPr>
            <p:ph type="ftr" sz="quarter" idx="10"/>
          </p:nvPr>
        </p:nvSpPr>
        <p:spPr>
          <a:ln/>
        </p:spPr>
        <p:txBody>
          <a:bodyPr/>
          <a:lstStyle>
            <a:lvl1pPr>
              <a:defRPr/>
            </a:lvl1pPr>
          </a:lstStyle>
          <a:p>
            <a:pPr>
              <a:defRPr/>
            </a:pPr>
            <a:endParaRPr lang="en-US"/>
          </a:p>
        </p:txBody>
      </p:sp>
      <p:sp>
        <p:nvSpPr>
          <p:cNvPr id="5" name="Rectangle 1095"/>
          <p:cNvSpPr>
            <a:spLocks noGrp="1" noChangeArrowheads="1"/>
          </p:cNvSpPr>
          <p:nvPr>
            <p:ph type="sldNum" sz="quarter" idx="11"/>
          </p:nvPr>
        </p:nvSpPr>
        <p:spPr>
          <a:ln/>
        </p:spPr>
        <p:txBody>
          <a:bodyPr/>
          <a:lstStyle>
            <a:lvl1pPr>
              <a:defRPr/>
            </a:lvl1pPr>
          </a:lstStyle>
          <a:p>
            <a:pPr>
              <a:defRPr/>
            </a:pPr>
            <a:fld id="{4619DBDB-2F0A-4ED1-BB6F-492C3B73A32B}" type="slidenum">
              <a:rPr lang="en-US"/>
              <a:pPr>
                <a:defRPr/>
              </a:pPr>
              <a:t>‹#›</a:t>
            </a:fld>
            <a:endParaRPr lang="en-US"/>
          </a:p>
        </p:txBody>
      </p:sp>
    </p:spTree>
    <p:extLst>
      <p:ext uri="{BB962C8B-B14F-4D97-AF65-F5344CB8AC3E}">
        <p14:creationId xmlns:p14="http://schemas.microsoft.com/office/powerpoint/2010/main" val="1857732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94"/>
          <p:cNvSpPr>
            <a:spLocks noGrp="1" noChangeArrowheads="1"/>
          </p:cNvSpPr>
          <p:nvPr>
            <p:ph type="ftr" sz="quarter" idx="10"/>
          </p:nvPr>
        </p:nvSpPr>
        <p:spPr>
          <a:ln/>
        </p:spPr>
        <p:txBody>
          <a:bodyPr/>
          <a:lstStyle>
            <a:lvl1pPr>
              <a:defRPr/>
            </a:lvl1pPr>
          </a:lstStyle>
          <a:p>
            <a:pPr>
              <a:defRPr/>
            </a:pPr>
            <a:endParaRPr lang="en-US"/>
          </a:p>
        </p:txBody>
      </p:sp>
      <p:sp>
        <p:nvSpPr>
          <p:cNvPr id="5" name="Rectangle 1095"/>
          <p:cNvSpPr>
            <a:spLocks noGrp="1" noChangeArrowheads="1"/>
          </p:cNvSpPr>
          <p:nvPr>
            <p:ph type="sldNum" sz="quarter" idx="11"/>
          </p:nvPr>
        </p:nvSpPr>
        <p:spPr>
          <a:ln/>
        </p:spPr>
        <p:txBody>
          <a:bodyPr/>
          <a:lstStyle>
            <a:lvl1pPr>
              <a:defRPr/>
            </a:lvl1pPr>
          </a:lstStyle>
          <a:p>
            <a:pPr>
              <a:defRPr/>
            </a:pPr>
            <a:fld id="{E34B78FF-2D11-44A0-8B33-5D3A9CB5C6AB}" type="slidenum">
              <a:rPr lang="en-US"/>
              <a:pPr>
                <a:defRPr/>
              </a:pPr>
              <a:t>‹#›</a:t>
            </a:fld>
            <a:endParaRPr lang="en-US"/>
          </a:p>
        </p:txBody>
      </p:sp>
    </p:spTree>
    <p:extLst>
      <p:ext uri="{BB962C8B-B14F-4D97-AF65-F5344CB8AC3E}">
        <p14:creationId xmlns:p14="http://schemas.microsoft.com/office/powerpoint/2010/main" val="3168146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94"/>
          <p:cNvSpPr>
            <a:spLocks noGrp="1" noChangeArrowheads="1"/>
          </p:cNvSpPr>
          <p:nvPr>
            <p:ph type="ftr" sz="quarter" idx="10"/>
          </p:nvPr>
        </p:nvSpPr>
        <p:spPr>
          <a:ln/>
        </p:spPr>
        <p:txBody>
          <a:bodyPr/>
          <a:lstStyle>
            <a:lvl1pPr>
              <a:defRPr/>
            </a:lvl1pPr>
          </a:lstStyle>
          <a:p>
            <a:pPr>
              <a:defRPr/>
            </a:pPr>
            <a:endParaRPr lang="en-US"/>
          </a:p>
        </p:txBody>
      </p:sp>
      <p:sp>
        <p:nvSpPr>
          <p:cNvPr id="5" name="Rectangle 1095"/>
          <p:cNvSpPr>
            <a:spLocks noGrp="1" noChangeArrowheads="1"/>
          </p:cNvSpPr>
          <p:nvPr>
            <p:ph type="sldNum" sz="quarter" idx="11"/>
          </p:nvPr>
        </p:nvSpPr>
        <p:spPr>
          <a:ln/>
        </p:spPr>
        <p:txBody>
          <a:bodyPr/>
          <a:lstStyle>
            <a:lvl1pPr>
              <a:defRPr/>
            </a:lvl1pPr>
          </a:lstStyle>
          <a:p>
            <a:pPr>
              <a:defRPr/>
            </a:pPr>
            <a:fld id="{93534CD7-4818-4D42-BDE0-0EF5D8953433}" type="slidenum">
              <a:rPr lang="en-US"/>
              <a:pPr>
                <a:defRPr/>
              </a:pPr>
              <a:t>‹#›</a:t>
            </a:fld>
            <a:endParaRPr lang="en-US"/>
          </a:p>
        </p:txBody>
      </p:sp>
    </p:spTree>
    <p:extLst>
      <p:ext uri="{BB962C8B-B14F-4D97-AF65-F5344CB8AC3E}">
        <p14:creationId xmlns:p14="http://schemas.microsoft.com/office/powerpoint/2010/main" val="3293182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94"/>
          <p:cNvSpPr>
            <a:spLocks noGrp="1" noChangeArrowheads="1"/>
          </p:cNvSpPr>
          <p:nvPr>
            <p:ph type="ftr" sz="quarter" idx="10"/>
          </p:nvPr>
        </p:nvSpPr>
        <p:spPr>
          <a:ln/>
        </p:spPr>
        <p:txBody>
          <a:bodyPr/>
          <a:lstStyle>
            <a:lvl1pPr>
              <a:defRPr/>
            </a:lvl1pPr>
          </a:lstStyle>
          <a:p>
            <a:pPr>
              <a:defRPr/>
            </a:pPr>
            <a:endParaRPr lang="en-US"/>
          </a:p>
        </p:txBody>
      </p:sp>
      <p:sp>
        <p:nvSpPr>
          <p:cNvPr id="6" name="Rectangle 1095"/>
          <p:cNvSpPr>
            <a:spLocks noGrp="1" noChangeArrowheads="1"/>
          </p:cNvSpPr>
          <p:nvPr>
            <p:ph type="sldNum" sz="quarter" idx="11"/>
          </p:nvPr>
        </p:nvSpPr>
        <p:spPr>
          <a:ln/>
        </p:spPr>
        <p:txBody>
          <a:bodyPr/>
          <a:lstStyle>
            <a:lvl1pPr>
              <a:defRPr/>
            </a:lvl1pPr>
          </a:lstStyle>
          <a:p>
            <a:pPr>
              <a:defRPr/>
            </a:pPr>
            <a:fld id="{2478E4FD-843D-421B-93B7-16EE6137C381}" type="slidenum">
              <a:rPr lang="en-US"/>
              <a:pPr>
                <a:defRPr/>
              </a:pPr>
              <a:t>‹#›</a:t>
            </a:fld>
            <a:endParaRPr lang="en-US"/>
          </a:p>
        </p:txBody>
      </p:sp>
    </p:spTree>
    <p:extLst>
      <p:ext uri="{BB962C8B-B14F-4D97-AF65-F5344CB8AC3E}">
        <p14:creationId xmlns:p14="http://schemas.microsoft.com/office/powerpoint/2010/main" val="550561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94"/>
          <p:cNvSpPr>
            <a:spLocks noGrp="1" noChangeArrowheads="1"/>
          </p:cNvSpPr>
          <p:nvPr>
            <p:ph type="ftr" sz="quarter" idx="10"/>
          </p:nvPr>
        </p:nvSpPr>
        <p:spPr>
          <a:ln/>
        </p:spPr>
        <p:txBody>
          <a:bodyPr/>
          <a:lstStyle>
            <a:lvl1pPr>
              <a:defRPr/>
            </a:lvl1pPr>
          </a:lstStyle>
          <a:p>
            <a:pPr>
              <a:defRPr/>
            </a:pPr>
            <a:endParaRPr lang="en-US"/>
          </a:p>
        </p:txBody>
      </p:sp>
      <p:sp>
        <p:nvSpPr>
          <p:cNvPr id="8" name="Rectangle 1095"/>
          <p:cNvSpPr>
            <a:spLocks noGrp="1" noChangeArrowheads="1"/>
          </p:cNvSpPr>
          <p:nvPr>
            <p:ph type="sldNum" sz="quarter" idx="11"/>
          </p:nvPr>
        </p:nvSpPr>
        <p:spPr>
          <a:ln/>
        </p:spPr>
        <p:txBody>
          <a:bodyPr/>
          <a:lstStyle>
            <a:lvl1pPr>
              <a:defRPr/>
            </a:lvl1pPr>
          </a:lstStyle>
          <a:p>
            <a:pPr>
              <a:defRPr/>
            </a:pPr>
            <a:fld id="{6955BA82-FEC1-45EB-8BE1-F7CAB22D9AB7}" type="slidenum">
              <a:rPr lang="en-US"/>
              <a:pPr>
                <a:defRPr/>
              </a:pPr>
              <a:t>‹#›</a:t>
            </a:fld>
            <a:endParaRPr lang="en-US"/>
          </a:p>
        </p:txBody>
      </p:sp>
    </p:spTree>
    <p:extLst>
      <p:ext uri="{BB962C8B-B14F-4D97-AF65-F5344CB8AC3E}">
        <p14:creationId xmlns:p14="http://schemas.microsoft.com/office/powerpoint/2010/main" val="448459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94"/>
          <p:cNvSpPr>
            <a:spLocks noGrp="1" noChangeArrowheads="1"/>
          </p:cNvSpPr>
          <p:nvPr>
            <p:ph type="ftr" sz="quarter" idx="10"/>
          </p:nvPr>
        </p:nvSpPr>
        <p:spPr>
          <a:ln/>
        </p:spPr>
        <p:txBody>
          <a:bodyPr/>
          <a:lstStyle>
            <a:lvl1pPr>
              <a:defRPr/>
            </a:lvl1pPr>
          </a:lstStyle>
          <a:p>
            <a:pPr>
              <a:defRPr/>
            </a:pPr>
            <a:endParaRPr lang="en-US"/>
          </a:p>
        </p:txBody>
      </p:sp>
      <p:sp>
        <p:nvSpPr>
          <p:cNvPr id="4" name="Rectangle 1095"/>
          <p:cNvSpPr>
            <a:spLocks noGrp="1" noChangeArrowheads="1"/>
          </p:cNvSpPr>
          <p:nvPr>
            <p:ph type="sldNum" sz="quarter" idx="11"/>
          </p:nvPr>
        </p:nvSpPr>
        <p:spPr>
          <a:ln/>
        </p:spPr>
        <p:txBody>
          <a:bodyPr/>
          <a:lstStyle>
            <a:lvl1pPr>
              <a:defRPr/>
            </a:lvl1pPr>
          </a:lstStyle>
          <a:p>
            <a:pPr>
              <a:defRPr/>
            </a:pPr>
            <a:fld id="{E7157C3A-3786-417E-98A8-A08C3995B1DC}" type="slidenum">
              <a:rPr lang="en-US"/>
              <a:pPr>
                <a:defRPr/>
              </a:pPr>
              <a:t>‹#›</a:t>
            </a:fld>
            <a:endParaRPr lang="en-US"/>
          </a:p>
        </p:txBody>
      </p:sp>
    </p:spTree>
    <p:extLst>
      <p:ext uri="{BB962C8B-B14F-4D97-AF65-F5344CB8AC3E}">
        <p14:creationId xmlns:p14="http://schemas.microsoft.com/office/powerpoint/2010/main" val="2853671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94"/>
          <p:cNvSpPr>
            <a:spLocks noGrp="1" noChangeArrowheads="1"/>
          </p:cNvSpPr>
          <p:nvPr>
            <p:ph type="ftr" sz="quarter" idx="10"/>
          </p:nvPr>
        </p:nvSpPr>
        <p:spPr>
          <a:ln/>
        </p:spPr>
        <p:txBody>
          <a:bodyPr/>
          <a:lstStyle>
            <a:lvl1pPr>
              <a:defRPr/>
            </a:lvl1pPr>
          </a:lstStyle>
          <a:p>
            <a:pPr>
              <a:defRPr/>
            </a:pPr>
            <a:endParaRPr lang="en-US"/>
          </a:p>
        </p:txBody>
      </p:sp>
      <p:sp>
        <p:nvSpPr>
          <p:cNvPr id="3" name="Rectangle 1095"/>
          <p:cNvSpPr>
            <a:spLocks noGrp="1" noChangeArrowheads="1"/>
          </p:cNvSpPr>
          <p:nvPr>
            <p:ph type="sldNum" sz="quarter" idx="11"/>
          </p:nvPr>
        </p:nvSpPr>
        <p:spPr>
          <a:ln/>
        </p:spPr>
        <p:txBody>
          <a:bodyPr/>
          <a:lstStyle>
            <a:lvl1pPr>
              <a:defRPr/>
            </a:lvl1pPr>
          </a:lstStyle>
          <a:p>
            <a:pPr>
              <a:defRPr/>
            </a:pPr>
            <a:fld id="{16BA27F3-F7A2-4166-BFDC-7D214D6431E1}" type="slidenum">
              <a:rPr lang="en-US"/>
              <a:pPr>
                <a:defRPr/>
              </a:pPr>
              <a:t>‹#›</a:t>
            </a:fld>
            <a:endParaRPr lang="en-US"/>
          </a:p>
        </p:txBody>
      </p:sp>
    </p:spTree>
    <p:extLst>
      <p:ext uri="{BB962C8B-B14F-4D97-AF65-F5344CB8AC3E}">
        <p14:creationId xmlns:p14="http://schemas.microsoft.com/office/powerpoint/2010/main" val="570362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94"/>
          <p:cNvSpPr>
            <a:spLocks noGrp="1" noChangeArrowheads="1"/>
          </p:cNvSpPr>
          <p:nvPr>
            <p:ph type="ftr" sz="quarter" idx="10"/>
          </p:nvPr>
        </p:nvSpPr>
        <p:spPr>
          <a:ln/>
        </p:spPr>
        <p:txBody>
          <a:bodyPr/>
          <a:lstStyle>
            <a:lvl1pPr>
              <a:defRPr/>
            </a:lvl1pPr>
          </a:lstStyle>
          <a:p>
            <a:pPr>
              <a:defRPr/>
            </a:pPr>
            <a:endParaRPr lang="en-US"/>
          </a:p>
        </p:txBody>
      </p:sp>
      <p:sp>
        <p:nvSpPr>
          <p:cNvPr id="6" name="Rectangle 1095"/>
          <p:cNvSpPr>
            <a:spLocks noGrp="1" noChangeArrowheads="1"/>
          </p:cNvSpPr>
          <p:nvPr>
            <p:ph type="sldNum" sz="quarter" idx="11"/>
          </p:nvPr>
        </p:nvSpPr>
        <p:spPr>
          <a:ln/>
        </p:spPr>
        <p:txBody>
          <a:bodyPr/>
          <a:lstStyle>
            <a:lvl1pPr>
              <a:defRPr/>
            </a:lvl1pPr>
          </a:lstStyle>
          <a:p>
            <a:pPr>
              <a:defRPr/>
            </a:pPr>
            <a:fld id="{58B3518E-9CDD-458A-B260-AFCFCEE82FD5}" type="slidenum">
              <a:rPr lang="en-US"/>
              <a:pPr>
                <a:defRPr/>
              </a:pPr>
              <a:t>‹#›</a:t>
            </a:fld>
            <a:endParaRPr lang="en-US"/>
          </a:p>
        </p:txBody>
      </p:sp>
    </p:spTree>
    <p:extLst>
      <p:ext uri="{BB962C8B-B14F-4D97-AF65-F5344CB8AC3E}">
        <p14:creationId xmlns:p14="http://schemas.microsoft.com/office/powerpoint/2010/main" val="3216663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94"/>
          <p:cNvSpPr>
            <a:spLocks noGrp="1" noChangeArrowheads="1"/>
          </p:cNvSpPr>
          <p:nvPr>
            <p:ph type="ftr" sz="quarter" idx="10"/>
          </p:nvPr>
        </p:nvSpPr>
        <p:spPr>
          <a:ln/>
        </p:spPr>
        <p:txBody>
          <a:bodyPr/>
          <a:lstStyle>
            <a:lvl1pPr>
              <a:defRPr/>
            </a:lvl1pPr>
          </a:lstStyle>
          <a:p>
            <a:pPr>
              <a:defRPr/>
            </a:pPr>
            <a:endParaRPr lang="en-US"/>
          </a:p>
        </p:txBody>
      </p:sp>
      <p:sp>
        <p:nvSpPr>
          <p:cNvPr id="6" name="Rectangle 1095"/>
          <p:cNvSpPr>
            <a:spLocks noGrp="1" noChangeArrowheads="1"/>
          </p:cNvSpPr>
          <p:nvPr>
            <p:ph type="sldNum" sz="quarter" idx="11"/>
          </p:nvPr>
        </p:nvSpPr>
        <p:spPr>
          <a:ln/>
        </p:spPr>
        <p:txBody>
          <a:bodyPr/>
          <a:lstStyle>
            <a:lvl1pPr>
              <a:defRPr/>
            </a:lvl1pPr>
          </a:lstStyle>
          <a:p>
            <a:pPr>
              <a:defRPr/>
            </a:pPr>
            <a:fld id="{0860072D-D6D0-40BD-AF20-49DF17C29B86}" type="slidenum">
              <a:rPr lang="en-US"/>
              <a:pPr>
                <a:defRPr/>
              </a:pPr>
              <a:t>‹#›</a:t>
            </a:fld>
            <a:endParaRPr lang="en-US"/>
          </a:p>
        </p:txBody>
      </p:sp>
    </p:spTree>
    <p:extLst>
      <p:ext uri="{BB962C8B-B14F-4D97-AF65-F5344CB8AC3E}">
        <p14:creationId xmlns:p14="http://schemas.microsoft.com/office/powerpoint/2010/main" val="1834898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B49A5"/>
        </a:solidFill>
        <a:effectLst/>
      </p:bgPr>
    </p:bg>
    <p:spTree>
      <p:nvGrpSpPr>
        <p:cNvPr id="1" name=""/>
        <p:cNvGrpSpPr/>
        <p:nvPr/>
      </p:nvGrpSpPr>
      <p:grpSpPr>
        <a:xfrm>
          <a:off x="0" y="0"/>
          <a:ext cx="0" cy="0"/>
          <a:chOff x="0" y="0"/>
          <a:chExt cx="0" cy="0"/>
        </a:xfrm>
      </p:grpSpPr>
      <p:sp>
        <p:nvSpPr>
          <p:cNvPr id="864323" name="Rectangle 1091"/>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864324" name="Rectangle 1092"/>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64326" name="Rectangle 109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pPr>
              <a:defRPr/>
            </a:pPr>
            <a:endParaRPr lang="en-US"/>
          </a:p>
        </p:txBody>
      </p:sp>
      <p:sp>
        <p:nvSpPr>
          <p:cNvPr id="864327" name="Rectangle 109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pPr>
              <a:defRPr/>
            </a:pPr>
            <a:fld id="{34449B33-4EF3-4218-8FD4-4B3BDBA3D96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64"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Lst>
  <p:timing>
    <p:tnLst>
      <p:par>
        <p:cTn id="1" dur="indefinite" restart="never" nodeType="tmRoot"/>
      </p:par>
    </p:tnLst>
  </p:timing>
  <p:txStyles>
    <p:titleStyle>
      <a:lvl1pPr algn="ctr" rtl="0" eaLnBrk="0" fontAlgn="base" hangingPunct="0">
        <a:spcBef>
          <a:spcPct val="0"/>
        </a:spcBef>
        <a:spcAft>
          <a:spcPct val="0"/>
        </a:spcAft>
        <a:tabLst>
          <a:tab pos="3314700" algn="l"/>
        </a:tabLs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tabLst>
          <a:tab pos="3314700" algn="l"/>
        </a:tabLs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tabLst>
          <a:tab pos="3314700" algn="l"/>
        </a:tabLs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tabLst>
          <a:tab pos="3314700" algn="l"/>
        </a:tabLs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tabLst>
          <a:tab pos="3314700" algn="l"/>
        </a:tabLs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tabLst>
          <a:tab pos="3314700" algn="l"/>
        </a:tabLs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tabLst>
          <a:tab pos="3314700" algn="l"/>
        </a:tabLs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tabLst>
          <a:tab pos="3314700" algn="l"/>
        </a:tabLs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tabLst>
          <a:tab pos="3314700" algn="l"/>
        </a:tabLs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2743200"/>
            <a:ext cx="7924800" cy="1828800"/>
          </a:xfrm>
        </p:spPr>
        <p:txBody>
          <a:bodyPr>
            <a:normAutofit fontScale="90000"/>
          </a:bodyPr>
          <a:lstStyle/>
          <a:p>
            <a:pPr>
              <a:defRPr/>
            </a:pPr>
            <a:r>
              <a:rPr lang="en-US" sz="4400" dirty="0" smtClean="0">
                <a:solidFill>
                  <a:schemeClr val="tx1"/>
                </a:solidFill>
                <a:effectLst/>
                <a:cs typeface="Times New Roman" pitchFamily="18" charset="0"/>
              </a:rPr>
              <a:t/>
            </a:r>
            <a:br>
              <a:rPr lang="en-US" sz="4400" dirty="0" smtClean="0">
                <a:solidFill>
                  <a:schemeClr val="tx1"/>
                </a:solidFill>
                <a:effectLst/>
                <a:cs typeface="Times New Roman" pitchFamily="18" charset="0"/>
              </a:rPr>
            </a:br>
            <a:r>
              <a:rPr lang="en-US" sz="4400" dirty="0">
                <a:solidFill>
                  <a:schemeClr val="tx1"/>
                </a:solidFill>
                <a:effectLst/>
                <a:cs typeface="Times New Roman" pitchFamily="18" charset="0"/>
              </a:rPr>
              <a:t/>
            </a:r>
            <a:br>
              <a:rPr lang="en-US" sz="4400" dirty="0">
                <a:solidFill>
                  <a:schemeClr val="tx1"/>
                </a:solidFill>
                <a:effectLst/>
                <a:cs typeface="Times New Roman" pitchFamily="18" charset="0"/>
              </a:rPr>
            </a:br>
            <a:r>
              <a:rPr lang="en-US" sz="4400" dirty="0" smtClean="0">
                <a:solidFill>
                  <a:schemeClr val="tx1"/>
                </a:solidFill>
                <a:effectLst/>
                <a:cs typeface="Times New Roman" pitchFamily="18" charset="0"/>
              </a:rPr>
              <a:t/>
            </a:r>
            <a:br>
              <a:rPr lang="en-US" sz="4400" dirty="0" smtClean="0">
                <a:solidFill>
                  <a:schemeClr val="tx1"/>
                </a:solidFill>
                <a:effectLst/>
                <a:cs typeface="Times New Roman" pitchFamily="18" charset="0"/>
              </a:rPr>
            </a:br>
            <a:r>
              <a:rPr lang="en-US" sz="4400" dirty="0">
                <a:solidFill>
                  <a:schemeClr val="tx1"/>
                </a:solidFill>
                <a:effectLst/>
                <a:cs typeface="Times New Roman" pitchFamily="18" charset="0"/>
              </a:rPr>
              <a:t/>
            </a:r>
            <a:br>
              <a:rPr lang="en-US" sz="4400" dirty="0">
                <a:solidFill>
                  <a:schemeClr val="tx1"/>
                </a:solidFill>
                <a:effectLst/>
                <a:cs typeface="Times New Roman" pitchFamily="18" charset="0"/>
              </a:rPr>
            </a:br>
            <a:r>
              <a:rPr lang="en-US" sz="4400" b="1" dirty="0">
                <a:solidFill>
                  <a:srgbClr val="FFFFFF"/>
                </a:solidFill>
                <a:effectLst/>
                <a:cs typeface="Times New Roman" pitchFamily="18" charset="0"/>
              </a:rPr>
              <a:t>WinSLAMM v 10 </a:t>
            </a:r>
            <a:br>
              <a:rPr lang="en-US" sz="4400" b="1" dirty="0">
                <a:solidFill>
                  <a:srgbClr val="FFFFFF"/>
                </a:solidFill>
                <a:effectLst/>
                <a:cs typeface="Times New Roman" pitchFamily="18" charset="0"/>
              </a:rPr>
            </a:br>
            <a:r>
              <a:rPr lang="en-US" sz="4400" b="1" dirty="0">
                <a:solidFill>
                  <a:srgbClr val="FFFFFF"/>
                </a:solidFill>
                <a:effectLst/>
                <a:cs typeface="Times New Roman" pitchFamily="18" charset="0"/>
              </a:rPr>
              <a:t>Stormwater Storage and Beneficial </a:t>
            </a:r>
            <a:r>
              <a:rPr lang="en-US" sz="4400" b="1" dirty="0" smtClean="0">
                <a:solidFill>
                  <a:srgbClr val="FFFFFF"/>
                </a:solidFill>
                <a:effectLst/>
                <a:cs typeface="Times New Roman" pitchFamily="18" charset="0"/>
              </a:rPr>
              <a:t>Uses</a:t>
            </a:r>
            <a:endParaRPr lang="en-US" b="1" dirty="0">
              <a:solidFill>
                <a:srgbClr val="FFFFFF"/>
              </a:solidFill>
            </a:endParaRPr>
          </a:p>
        </p:txBody>
      </p:sp>
      <p:sp>
        <p:nvSpPr>
          <p:cNvPr id="7" name="Slide Number Placeholder 6"/>
          <p:cNvSpPr>
            <a:spLocks noGrp="1"/>
          </p:cNvSpPr>
          <p:nvPr>
            <p:ph type="sldNum" sz="quarter" idx="12"/>
          </p:nvPr>
        </p:nvSpPr>
        <p:spPr/>
        <p:txBody>
          <a:bodyPr/>
          <a:lstStyle/>
          <a:p>
            <a:pPr>
              <a:defRPr/>
            </a:pPr>
            <a:fld id="{EAF81AEA-28C7-4A0C-BCCB-D0787446E23D}" type="slidenum">
              <a:rPr lang="en-US" smtClean="0"/>
              <a:pPr>
                <a:defRPr/>
              </a:pPr>
              <a:t>1</a:t>
            </a:fld>
            <a:endParaRPr lang="en-US"/>
          </a:p>
        </p:txBody>
      </p:sp>
      <p:sp>
        <p:nvSpPr>
          <p:cNvPr id="3076" name="TextBox 8"/>
          <p:cNvSpPr txBox="1">
            <a:spLocks noChangeArrowheads="1"/>
          </p:cNvSpPr>
          <p:nvPr/>
        </p:nvSpPr>
        <p:spPr bwMode="auto">
          <a:xfrm>
            <a:off x="723900" y="4725988"/>
            <a:ext cx="7696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pitchFamily="34" charset="0"/>
              </a:defRPr>
            </a:lvl1pPr>
            <a:lvl2pPr marL="742950" indent="-285750" eaLnBrk="0" hangingPunct="0">
              <a:defRPr sz="4800">
                <a:solidFill>
                  <a:schemeClr val="tx1"/>
                </a:solidFill>
                <a:latin typeface="Arial" pitchFamily="34" charset="0"/>
              </a:defRPr>
            </a:lvl2pPr>
            <a:lvl3pPr marL="1143000" indent="-228600" eaLnBrk="0" hangingPunct="0">
              <a:defRPr sz="4800">
                <a:solidFill>
                  <a:schemeClr val="tx1"/>
                </a:solidFill>
                <a:latin typeface="Arial" pitchFamily="34" charset="0"/>
              </a:defRPr>
            </a:lvl3pPr>
            <a:lvl4pPr marL="1600200" indent="-228600" eaLnBrk="0" hangingPunct="0">
              <a:defRPr sz="4800">
                <a:solidFill>
                  <a:schemeClr val="tx1"/>
                </a:solidFill>
                <a:latin typeface="Arial" pitchFamily="34" charset="0"/>
              </a:defRPr>
            </a:lvl4pPr>
            <a:lvl5pPr marL="2057400" indent="-228600" eaLnBrk="0" hangingPunct="0">
              <a:defRPr sz="4800">
                <a:solidFill>
                  <a:schemeClr val="tx1"/>
                </a:solidFill>
                <a:latin typeface="Arial" pitchFamily="34" charset="0"/>
              </a:defRPr>
            </a:lvl5pPr>
            <a:lvl6pPr marL="2514600" indent="-228600" eaLnBrk="0" fontAlgn="base" hangingPunct="0">
              <a:spcBef>
                <a:spcPct val="0"/>
              </a:spcBef>
              <a:spcAft>
                <a:spcPct val="0"/>
              </a:spcAft>
              <a:defRPr sz="4800">
                <a:solidFill>
                  <a:schemeClr val="tx1"/>
                </a:solidFill>
                <a:latin typeface="Arial" pitchFamily="34" charset="0"/>
              </a:defRPr>
            </a:lvl6pPr>
            <a:lvl7pPr marL="2971800" indent="-228600" eaLnBrk="0" fontAlgn="base" hangingPunct="0">
              <a:spcBef>
                <a:spcPct val="0"/>
              </a:spcBef>
              <a:spcAft>
                <a:spcPct val="0"/>
              </a:spcAft>
              <a:defRPr sz="4800">
                <a:solidFill>
                  <a:schemeClr val="tx1"/>
                </a:solidFill>
                <a:latin typeface="Arial" pitchFamily="34" charset="0"/>
              </a:defRPr>
            </a:lvl7pPr>
            <a:lvl8pPr marL="3429000" indent="-228600" eaLnBrk="0" fontAlgn="base" hangingPunct="0">
              <a:spcBef>
                <a:spcPct val="0"/>
              </a:spcBef>
              <a:spcAft>
                <a:spcPct val="0"/>
              </a:spcAft>
              <a:defRPr sz="4800">
                <a:solidFill>
                  <a:schemeClr val="tx1"/>
                </a:solidFill>
                <a:latin typeface="Arial" pitchFamily="34" charset="0"/>
              </a:defRPr>
            </a:lvl8pPr>
            <a:lvl9pPr marL="3886200" indent="-228600" eaLnBrk="0" fontAlgn="base" hangingPunct="0">
              <a:spcBef>
                <a:spcPct val="0"/>
              </a:spcBef>
              <a:spcAft>
                <a:spcPct val="0"/>
              </a:spcAft>
              <a:defRPr sz="4800">
                <a:solidFill>
                  <a:schemeClr val="tx1"/>
                </a:solidFill>
                <a:latin typeface="Arial" pitchFamily="34" charset="0"/>
              </a:defRPr>
            </a:lvl9pPr>
          </a:lstStyle>
          <a:p>
            <a:pPr algn="ctr" eaLnBrk="1" hangingPunct="1"/>
            <a:r>
              <a:rPr lang="en-US" altLang="en-US" sz="2000" dirty="0">
                <a:solidFill>
                  <a:srgbClr val="FFFFFF"/>
                </a:solidFill>
                <a:latin typeface="Calibri" pitchFamily="34" charset="0"/>
                <a:ea typeface="Calibri" pitchFamily="34" charset="0"/>
                <a:cs typeface="Calibri" pitchFamily="34" charset="0"/>
              </a:rPr>
              <a:t>Using WinSLAMM v10 to Meet Urban Stormwater Management Goals</a:t>
            </a:r>
            <a:endParaRPr lang="en-US" altLang="en-US" sz="2000" dirty="0">
              <a:solidFill>
                <a:srgbClr val="FFFFFF"/>
              </a:solidFill>
            </a:endParaRPr>
          </a:p>
        </p:txBody>
      </p:sp>
      <p:pic>
        <p:nvPicPr>
          <p:cNvPr id="3078"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8950" y="381000"/>
            <a:ext cx="3086100" cy="162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79000542"/>
              </p:ext>
            </p:extLst>
          </p:nvPr>
        </p:nvGraphicFramePr>
        <p:xfrm>
          <a:off x="76200" y="457200"/>
          <a:ext cx="8915399" cy="6298962"/>
        </p:xfrm>
        <a:graphic>
          <a:graphicData uri="http://schemas.openxmlformats.org/drawingml/2006/table">
            <a:tbl>
              <a:tblPr firstRow="1" firstCol="1" bandRow="1">
                <a:tableStyleId>{5C22544A-7EE6-4342-B048-85BDC9FD1C3A}</a:tableStyleId>
              </a:tblPr>
              <a:tblGrid>
                <a:gridCol w="762000"/>
                <a:gridCol w="1371600"/>
                <a:gridCol w="1371600"/>
                <a:gridCol w="1692786"/>
                <a:gridCol w="1895987"/>
                <a:gridCol w="1821426"/>
              </a:tblGrid>
              <a:tr h="1742202">
                <a:tc>
                  <a:txBody>
                    <a:bodyPr/>
                    <a:lstStyle/>
                    <a:p>
                      <a:pPr marL="0" marR="0">
                        <a:lnSpc>
                          <a:spcPct val="115000"/>
                        </a:lnSpc>
                        <a:spcBef>
                          <a:spcPts val="0"/>
                        </a:spcBef>
                        <a:spcAft>
                          <a:spcPts val="0"/>
                        </a:spcAft>
                      </a:pP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irrigation needs per month (gal/house)</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irrigation needs per month (ft</a:t>
                      </a:r>
                      <a:r>
                        <a:rPr lang="en-US" sz="2000" b="1" baseline="30000" dirty="0">
                          <a:solidFill>
                            <a:schemeClr val="tx1"/>
                          </a:solidFill>
                          <a:effectLst/>
                          <a:latin typeface="Calibri" panose="020F0502020204030204" pitchFamily="34" charset="0"/>
                        </a:rPr>
                        <a:t>3</a:t>
                      </a:r>
                      <a:r>
                        <a:rPr lang="en-US" sz="2000" b="1" dirty="0">
                          <a:solidFill>
                            <a:schemeClr val="tx1"/>
                          </a:solidFill>
                          <a:effectLst/>
                          <a:latin typeface="Calibri" panose="020F0502020204030204" pitchFamily="34" charset="0"/>
                        </a:rPr>
                        <a:t>/house)</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irrigation needs per month (ft depth/house)</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irrigation needs per month (inches depth/month)</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irrigation needs per month (inches depth/week)</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Jan</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1302</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174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0.04</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0.42</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0.10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Feb</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4859</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650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0.13</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1.58</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0.39</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Mar</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1705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228</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0.56</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0.13</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Apr</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3120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417</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0.08</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1.02</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0.24</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May</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2418</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323</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0.07</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0.79</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0.18</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Jun</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5310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710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0.14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1.73</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0.40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Jul</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11067</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1480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0.30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3.60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0.81</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Aug</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12648</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1691</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0.34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4.12</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0.93</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Sep</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4200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561</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0.11</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1.37</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0.32</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Oct</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0.00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Nov</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0.00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0.00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Dec</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0.00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r>
              <a:tr h="340769">
                <a:tc>
                  <a:txBody>
                    <a:bodyPr/>
                    <a:lstStyle/>
                    <a:p>
                      <a:pPr marL="0" marR="0">
                        <a:lnSpc>
                          <a:spcPct val="115000"/>
                        </a:lnSpc>
                        <a:spcBef>
                          <a:spcPts val="0"/>
                        </a:spcBef>
                        <a:spcAft>
                          <a:spcPts val="0"/>
                        </a:spcAft>
                      </a:pPr>
                      <a:r>
                        <a:rPr lang="en-US" sz="2000" b="1" dirty="0" smtClean="0">
                          <a:solidFill>
                            <a:schemeClr val="tx1"/>
                          </a:solidFill>
                          <a:effectLst/>
                          <a:latin typeface="Calibri" panose="020F0502020204030204" pitchFamily="34" charset="0"/>
                        </a:rPr>
                        <a:t>Totals</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46629</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6234</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1.27</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15.19</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a:lnSpc>
                          <a:spcPct val="115000"/>
                        </a:lnSpc>
                      </a:pPr>
                      <a:endParaRPr lang="en-US" sz="2000" b="1" dirty="0">
                        <a:solidFill>
                          <a:schemeClr val="tx1"/>
                        </a:solidFill>
                        <a:effectLst/>
                        <a:latin typeface="Calibri" panose="020F0502020204030204" pitchFamily="34" charset="0"/>
                      </a:endParaRPr>
                    </a:p>
                  </a:txBody>
                  <a:tcPr marL="68580" marR="68580" marT="0" marB="0" anchor="b"/>
                </a:tc>
              </a:tr>
            </a:tbl>
          </a:graphicData>
        </a:graphic>
      </p:graphicFrame>
    </p:spTree>
    <p:extLst>
      <p:ext uri="{BB962C8B-B14F-4D97-AF65-F5344CB8AC3E}">
        <p14:creationId xmlns:p14="http://schemas.microsoft.com/office/powerpoint/2010/main" val="2206184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1260"/>
            <a:ext cx="9144000" cy="1066800"/>
          </a:xfrm>
        </p:spPr>
        <p:txBody>
          <a:bodyPr>
            <a:normAutofit fontScale="90000"/>
          </a:bodyPr>
          <a:lstStyle/>
          <a:p>
            <a:pPr eaLnBrk="1" hangingPunct="1"/>
            <a:r>
              <a:rPr lang="en-US" sz="2800" b="1" dirty="0" smtClean="0">
                <a:solidFill>
                  <a:srgbClr val="FFFFFF"/>
                </a:solidFill>
                <a:effectLst/>
              </a:rPr>
              <a:t>Kansas City Green Infrastructure Demonstration Project: Calculations of Water Harvesting Potential of Roof Runoff </a:t>
            </a:r>
          </a:p>
        </p:txBody>
      </p:sp>
      <p:graphicFrame>
        <p:nvGraphicFramePr>
          <p:cNvPr id="7" name="Chart 6"/>
          <p:cNvGraphicFramePr/>
          <p:nvPr>
            <p:extLst>
              <p:ext uri="{D42A27DB-BD31-4B8C-83A1-F6EECF244321}">
                <p14:modId xmlns:p14="http://schemas.microsoft.com/office/powerpoint/2010/main" val="799519109"/>
              </p:ext>
            </p:extLst>
          </p:nvPr>
        </p:nvGraphicFramePr>
        <p:xfrm>
          <a:off x="304800" y="990600"/>
          <a:ext cx="4187190" cy="258417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1853718024"/>
              </p:ext>
            </p:extLst>
          </p:nvPr>
        </p:nvGraphicFramePr>
        <p:xfrm>
          <a:off x="228600" y="4038600"/>
          <a:ext cx="4190166" cy="225870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p:nvPr>
            <p:extLst>
              <p:ext uri="{D42A27DB-BD31-4B8C-83A1-F6EECF244321}">
                <p14:modId xmlns:p14="http://schemas.microsoft.com/office/powerpoint/2010/main" val="393729327"/>
              </p:ext>
            </p:extLst>
          </p:nvPr>
        </p:nvGraphicFramePr>
        <p:xfrm>
          <a:off x="4572000" y="1066800"/>
          <a:ext cx="4191436" cy="2586251"/>
        </p:xfrm>
        <a:graphic>
          <a:graphicData uri="http://schemas.openxmlformats.org/drawingml/2006/chart">
            <c:chart xmlns:c="http://schemas.openxmlformats.org/drawingml/2006/chart" xmlns:r="http://schemas.openxmlformats.org/officeDocument/2006/relationships" r:id="rId5"/>
          </a:graphicData>
        </a:graphic>
      </p:graphicFrame>
      <p:sp>
        <p:nvSpPr>
          <p:cNvPr id="15366" name="TextBox 9"/>
          <p:cNvSpPr txBox="1">
            <a:spLocks noChangeArrowheads="1"/>
          </p:cNvSpPr>
          <p:nvPr/>
        </p:nvSpPr>
        <p:spPr bwMode="auto">
          <a:xfrm>
            <a:off x="4495800" y="3886200"/>
            <a:ext cx="4267200" cy="2677656"/>
          </a:xfrm>
          <a:prstGeom prst="rect">
            <a:avLst/>
          </a:prstGeom>
          <a:noFill/>
          <a:ln w="9525">
            <a:noFill/>
            <a:miter lim="800000"/>
            <a:headEnd/>
            <a:tailEnd/>
          </a:ln>
        </p:spPr>
        <p:txBody>
          <a:bodyPr>
            <a:spAutoFit/>
          </a:bodyPr>
          <a:lstStyle/>
          <a:p>
            <a:pPr eaLnBrk="1" fontAlgn="auto" hangingPunct="1">
              <a:spcBef>
                <a:spcPts val="0"/>
              </a:spcBef>
              <a:spcAft>
                <a:spcPts val="0"/>
              </a:spcAft>
            </a:pPr>
            <a:r>
              <a:rPr lang="en-US" sz="2400" dirty="0">
                <a:solidFill>
                  <a:srgbClr val="FFFFFF"/>
                </a:solidFill>
                <a:latin typeface="Calibri"/>
              </a:rPr>
              <a:t>Irrigation needs for the landscaped areas surrounding the homes were calculated by subtracting long-term monthly rainfall from the regional evapotranspiration demands for turf grass.</a:t>
            </a:r>
          </a:p>
        </p:txBody>
      </p:sp>
    </p:spTree>
    <p:extLst>
      <p:ext uri="{BB962C8B-B14F-4D97-AF65-F5344CB8AC3E}">
        <p14:creationId xmlns:p14="http://schemas.microsoft.com/office/powerpoint/2010/main" val="3017301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82855384"/>
              </p:ext>
            </p:extLst>
          </p:nvPr>
        </p:nvGraphicFramePr>
        <p:xfrm>
          <a:off x="228599" y="1447802"/>
          <a:ext cx="8763002" cy="5322698"/>
        </p:xfrm>
        <a:graphic>
          <a:graphicData uri="http://schemas.openxmlformats.org/drawingml/2006/table">
            <a:tbl>
              <a:tblPr firstRow="1" firstCol="1" bandRow="1">
                <a:tableStyleId>{5C22544A-7EE6-4342-B048-85BDC9FD1C3A}</a:tableStyleId>
              </a:tblPr>
              <a:tblGrid>
                <a:gridCol w="1075459"/>
                <a:gridCol w="748839"/>
                <a:gridCol w="1043594"/>
                <a:gridCol w="1043594"/>
                <a:gridCol w="1266651"/>
                <a:gridCol w="1194955"/>
                <a:gridCol w="1194955"/>
                <a:gridCol w="1194955"/>
              </a:tblGrid>
              <a:tr h="2368473">
                <a:tc>
                  <a:txBody>
                    <a:bodyPr/>
                    <a:lstStyle/>
                    <a:p>
                      <a:pPr marL="0" marR="0">
                        <a:lnSpc>
                          <a:spcPct val="115000"/>
                        </a:lnSpc>
                        <a:spcBef>
                          <a:spcPts val="0"/>
                        </a:spcBef>
                        <a:spcAft>
                          <a:spcPts val="0"/>
                        </a:spcAft>
                      </a:pPr>
                      <a:r>
                        <a:rPr lang="en-US" sz="1600" b="1" dirty="0">
                          <a:solidFill>
                            <a:schemeClr val="tx1"/>
                          </a:solidFill>
                          <a:effectLst/>
                          <a:latin typeface="Calibri" panose="020F0502020204030204" pitchFamily="34" charset="0"/>
                        </a:rPr>
                        <a:t>Region</a:t>
                      </a:r>
                      <a:endParaRPr lang="en-US" sz="1600" b="1"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total roof area (%)</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dirty="0" smtClean="0">
                          <a:solidFill>
                            <a:schemeClr val="tx1"/>
                          </a:solidFill>
                          <a:effectLst/>
                          <a:latin typeface="Calibri" panose="020F0502020204030204" pitchFamily="34" charset="0"/>
                        </a:rPr>
                        <a:t>Landscape</a:t>
                      </a:r>
                      <a:r>
                        <a:rPr lang="en-US" sz="1600" b="1" baseline="0" dirty="0" smtClean="0">
                          <a:solidFill>
                            <a:schemeClr val="tx1"/>
                          </a:solidFill>
                          <a:effectLst/>
                          <a:latin typeface="Calibri" panose="020F0502020204030204" pitchFamily="34" charset="0"/>
                        </a:rPr>
                        <a:t> </a:t>
                      </a:r>
                      <a:r>
                        <a:rPr lang="en-US" sz="1600" b="1" dirty="0" smtClean="0">
                          <a:solidFill>
                            <a:schemeClr val="tx1"/>
                          </a:solidFill>
                          <a:effectLst/>
                          <a:latin typeface="Calibri" panose="020F0502020204030204" pitchFamily="34" charset="0"/>
                        </a:rPr>
                        <a:t>area </a:t>
                      </a:r>
                      <a:r>
                        <a:rPr lang="en-US" sz="1600" b="1" dirty="0">
                          <a:solidFill>
                            <a:schemeClr val="tx1"/>
                          </a:solidFill>
                          <a:effectLst/>
                          <a:latin typeface="Calibri" panose="020F0502020204030204" pitchFamily="34" charset="0"/>
                        </a:rPr>
                        <a:t>(%)</a:t>
                      </a:r>
                      <a:endParaRPr lang="en-US" sz="1600" b="1"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dirty="0">
                          <a:solidFill>
                            <a:schemeClr val="tx1"/>
                          </a:solidFill>
                          <a:effectLst/>
                          <a:latin typeface="Calibri" panose="020F0502020204030204" pitchFamily="34" charset="0"/>
                        </a:rPr>
                        <a:t>ratio of roof area to </a:t>
                      </a:r>
                      <a:r>
                        <a:rPr lang="en-US" sz="1600" b="1" dirty="0" smtClean="0">
                          <a:solidFill>
                            <a:schemeClr val="tx1"/>
                          </a:solidFill>
                          <a:effectLst/>
                          <a:latin typeface="Calibri" panose="020F0502020204030204" pitchFamily="34" charset="0"/>
                        </a:rPr>
                        <a:t>landscape </a:t>
                      </a:r>
                      <a:r>
                        <a:rPr lang="en-US" sz="1600" b="1" dirty="0">
                          <a:solidFill>
                            <a:schemeClr val="tx1"/>
                          </a:solidFill>
                          <a:effectLst/>
                          <a:latin typeface="Calibri" panose="020F0502020204030204" pitchFamily="34" charset="0"/>
                        </a:rPr>
                        <a:t>area</a:t>
                      </a:r>
                      <a:endParaRPr lang="en-US" sz="1600" b="1"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dirty="0" smtClean="0">
                          <a:solidFill>
                            <a:schemeClr val="tx1"/>
                          </a:solidFill>
                          <a:effectLst/>
                          <a:latin typeface="Calibri" panose="020F0502020204030204" pitchFamily="34" charset="0"/>
                        </a:rPr>
                        <a:t> </a:t>
                      </a:r>
                      <a:r>
                        <a:rPr lang="en-US" sz="1600" b="1" dirty="0">
                          <a:solidFill>
                            <a:schemeClr val="tx1"/>
                          </a:solidFill>
                          <a:effectLst/>
                          <a:latin typeface="Calibri" panose="020F0502020204030204" pitchFamily="34" charset="0"/>
                        </a:rPr>
                        <a:t>city</a:t>
                      </a:r>
                      <a:endParaRPr lang="en-US" sz="1600" b="1"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study period annual rain fall (in) (5-year period, 1995 to 2000)</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maximum roof runoff control (%), silty soil conditions</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storage tank size for max roof runoff control (ft</a:t>
                      </a:r>
                      <a:r>
                        <a:rPr lang="en-US" sz="1600" b="1" baseline="30000">
                          <a:solidFill>
                            <a:schemeClr val="tx1"/>
                          </a:solidFill>
                          <a:effectLst/>
                          <a:latin typeface="Calibri" panose="020F0502020204030204" pitchFamily="34" charset="0"/>
                        </a:rPr>
                        <a:t>3</a:t>
                      </a:r>
                      <a:r>
                        <a:rPr lang="en-US" sz="1600" b="1">
                          <a:solidFill>
                            <a:schemeClr val="tx1"/>
                          </a:solidFill>
                          <a:effectLst/>
                          <a:latin typeface="Calibri" panose="020F0502020204030204" pitchFamily="34" charset="0"/>
                        </a:rPr>
                        <a:t> storage/ft</a:t>
                      </a:r>
                      <a:r>
                        <a:rPr lang="en-US" sz="1600" b="1" baseline="30000">
                          <a:solidFill>
                            <a:schemeClr val="tx1"/>
                          </a:solidFill>
                          <a:effectLst/>
                          <a:latin typeface="Calibri" panose="020F0502020204030204" pitchFamily="34" charset="0"/>
                        </a:rPr>
                        <a:t>2</a:t>
                      </a:r>
                      <a:r>
                        <a:rPr lang="en-US" sz="1600" b="1">
                          <a:solidFill>
                            <a:schemeClr val="tx1"/>
                          </a:solidFill>
                          <a:effectLst/>
                          <a:latin typeface="Calibri" panose="020F0502020204030204" pitchFamily="34" charset="0"/>
                        </a:rPr>
                        <a:t> roof area), silty soil conditions</a:t>
                      </a:r>
                      <a:endParaRPr lang="en-US" sz="1600" b="1">
                        <a:solidFill>
                          <a:schemeClr val="tx1"/>
                        </a:solidFill>
                        <a:effectLst/>
                        <a:latin typeface="Calibri" panose="020F0502020204030204" pitchFamily="34" charset="0"/>
                        <a:ea typeface="Calibri"/>
                        <a:cs typeface="Times New Roman"/>
                      </a:endParaRPr>
                    </a:p>
                  </a:txBody>
                  <a:tcPr marL="68580" marR="68580" marT="0" marB="0"/>
                </a:tc>
              </a:tr>
              <a:tr h="513031">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Central</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18.1</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62.5</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0.29</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Kansas City, MO</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33.46</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90.6</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0.72</a:t>
                      </a:r>
                      <a:endParaRPr lang="en-US" sz="1600" b="1">
                        <a:solidFill>
                          <a:schemeClr val="tx1"/>
                        </a:solidFill>
                        <a:effectLst/>
                        <a:latin typeface="Calibri" panose="020F0502020204030204" pitchFamily="34" charset="0"/>
                        <a:ea typeface="Calibri"/>
                        <a:cs typeface="Times New Roman"/>
                      </a:endParaRPr>
                    </a:p>
                  </a:txBody>
                  <a:tcPr marL="68580" marR="68580" marT="0" marB="0"/>
                </a:tc>
              </a:tr>
              <a:tr h="513031">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East Coast</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15.9</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54.5</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0.29</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Newark, NJ</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53.01</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61.1</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2.00</a:t>
                      </a:r>
                      <a:endParaRPr lang="en-US" sz="1600" b="1">
                        <a:solidFill>
                          <a:schemeClr val="tx1"/>
                        </a:solidFill>
                        <a:effectLst/>
                        <a:latin typeface="Calibri" panose="020F0502020204030204" pitchFamily="34" charset="0"/>
                        <a:ea typeface="Calibri"/>
                        <a:cs typeface="Times New Roman"/>
                      </a:endParaRPr>
                    </a:p>
                  </a:txBody>
                  <a:tcPr marL="68580" marR="68580" marT="0" marB="0"/>
                </a:tc>
              </a:tr>
              <a:tr h="513031">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Southeast</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8.8</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81.1</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0.11</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Birmingham, AL</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49.84</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42.2</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0.73</a:t>
                      </a:r>
                      <a:endParaRPr lang="en-US" sz="1600" b="1">
                        <a:solidFill>
                          <a:schemeClr val="tx1"/>
                        </a:solidFill>
                        <a:effectLst/>
                        <a:latin typeface="Calibri" panose="020F0502020204030204" pitchFamily="34" charset="0"/>
                        <a:ea typeface="Calibri"/>
                        <a:cs typeface="Times New Roman"/>
                      </a:endParaRPr>
                    </a:p>
                  </a:txBody>
                  <a:tcPr marL="68580" marR="68580" marT="0" marB="0"/>
                </a:tc>
              </a:tr>
              <a:tr h="513031">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Southwest</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15.4</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61.2</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0.25</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Los Angeles, CA</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16.73</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47.7</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0.42</a:t>
                      </a:r>
                      <a:endParaRPr lang="en-US" sz="1600" b="1">
                        <a:solidFill>
                          <a:schemeClr val="tx1"/>
                        </a:solidFill>
                        <a:effectLst/>
                        <a:latin typeface="Calibri" panose="020F0502020204030204" pitchFamily="34" charset="0"/>
                        <a:ea typeface="Calibri"/>
                        <a:cs typeface="Times New Roman"/>
                      </a:endParaRPr>
                    </a:p>
                  </a:txBody>
                  <a:tcPr marL="68580" marR="68580" marT="0" marB="0"/>
                </a:tc>
              </a:tr>
              <a:tr h="247968">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Northwest</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15.4</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61.2</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0.25</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Seattle, WA</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41.69</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15.6</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0.03</a:t>
                      </a:r>
                      <a:endParaRPr lang="en-US" sz="1600" b="1">
                        <a:solidFill>
                          <a:schemeClr val="tx1"/>
                        </a:solidFill>
                        <a:effectLst/>
                        <a:latin typeface="Calibri" panose="020F0502020204030204" pitchFamily="34" charset="0"/>
                        <a:ea typeface="Calibri"/>
                        <a:cs typeface="Times New Roman"/>
                      </a:endParaRPr>
                    </a:p>
                  </a:txBody>
                  <a:tcPr marL="68580" marR="68580" marT="0" marB="0"/>
                </a:tc>
              </a:tr>
              <a:tr h="513031">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Great Lakes</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15</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57.5</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0.26</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Madison, WI</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28.65</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a:solidFill>
                            <a:schemeClr val="tx1"/>
                          </a:solidFill>
                          <a:effectLst/>
                          <a:latin typeface="Calibri" panose="020F0502020204030204" pitchFamily="34" charset="0"/>
                        </a:rPr>
                        <a:t>71.7</a:t>
                      </a:r>
                      <a:endParaRPr lang="en-US" sz="16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b="1" dirty="0">
                          <a:solidFill>
                            <a:schemeClr val="tx1"/>
                          </a:solidFill>
                          <a:effectLst/>
                          <a:latin typeface="Calibri" panose="020F0502020204030204" pitchFamily="34" charset="0"/>
                        </a:rPr>
                        <a:t>0.43</a:t>
                      </a:r>
                      <a:endParaRPr lang="en-US" sz="1600" b="1" dirty="0">
                        <a:solidFill>
                          <a:schemeClr val="tx1"/>
                        </a:solidFill>
                        <a:effectLst/>
                        <a:latin typeface="Calibri" panose="020F0502020204030204" pitchFamily="34" charset="0"/>
                        <a:ea typeface="Calibri"/>
                        <a:cs typeface="Times New Roman"/>
                      </a:endParaRPr>
                    </a:p>
                  </a:txBody>
                  <a:tcPr marL="68580" marR="68580" marT="0" marB="0"/>
                </a:tc>
              </a:tr>
            </a:tbl>
          </a:graphicData>
        </a:graphic>
      </p:graphicFrame>
      <p:sp>
        <p:nvSpPr>
          <p:cNvPr id="3" name="Rectangle 2"/>
          <p:cNvSpPr/>
          <p:nvPr/>
        </p:nvSpPr>
        <p:spPr>
          <a:xfrm>
            <a:off x="0" y="0"/>
            <a:ext cx="9067800" cy="1077218"/>
          </a:xfrm>
          <a:prstGeom prst="rect">
            <a:avLst/>
          </a:prstGeom>
        </p:spPr>
        <p:txBody>
          <a:bodyPr wrap="square">
            <a:spAutoFit/>
          </a:bodyPr>
          <a:lstStyle/>
          <a:p>
            <a:pPr algn="ctr"/>
            <a:r>
              <a:rPr lang="en-US" sz="3200" b="1" dirty="0">
                <a:solidFill>
                  <a:srgbClr val="FFFFFF"/>
                </a:solidFill>
                <a:latin typeface="Calibri" panose="020F0502020204030204" pitchFamily="34" charset="0"/>
              </a:rPr>
              <a:t>Roof Runoff Harvesting Benefits for Regional Conditions. (Medium Density Residential Land Uses)</a:t>
            </a:r>
          </a:p>
        </p:txBody>
      </p:sp>
    </p:spTree>
    <p:extLst>
      <p:ext uri="{BB962C8B-B14F-4D97-AF65-F5344CB8AC3E}">
        <p14:creationId xmlns:p14="http://schemas.microsoft.com/office/powerpoint/2010/main" val="220618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836" y="15766"/>
            <a:ext cx="8610599" cy="3785652"/>
          </a:xfrm>
          <a:prstGeom prst="rect">
            <a:avLst/>
          </a:prstGeom>
          <a:noFill/>
        </p:spPr>
        <p:txBody>
          <a:bodyPr wrap="square" rtlCol="0">
            <a:spAutoFit/>
          </a:bodyPr>
          <a:lstStyle/>
          <a:p>
            <a:r>
              <a:rPr lang="en-US" sz="2400" dirty="0">
                <a:solidFill>
                  <a:srgbClr val="FFFFFF"/>
                </a:solidFill>
                <a:latin typeface="Calibri" panose="020F0502020204030204" pitchFamily="34" charset="0"/>
              </a:rPr>
              <a:t>For maximum use of the roof runoff to decrease runoff </a:t>
            </a:r>
            <a:r>
              <a:rPr lang="en-US" sz="2400" dirty="0" smtClean="0">
                <a:solidFill>
                  <a:srgbClr val="FFFFFF"/>
                </a:solidFill>
                <a:latin typeface="Calibri" panose="020F0502020204030204" pitchFamily="34" charset="0"/>
              </a:rPr>
              <a:t>discharge </a:t>
            </a:r>
            <a:r>
              <a:rPr lang="en-US" sz="2400" dirty="0">
                <a:solidFill>
                  <a:srgbClr val="FFFFFF"/>
                </a:solidFill>
                <a:latin typeface="Calibri" panose="020F0502020204030204" pitchFamily="34" charset="0"/>
              </a:rPr>
              <a:t>volumes, it is </a:t>
            </a:r>
            <a:r>
              <a:rPr lang="en-US" sz="2400" dirty="0" smtClean="0">
                <a:solidFill>
                  <a:srgbClr val="FFFFFF"/>
                </a:solidFill>
                <a:latin typeface="Calibri" panose="020F0502020204030204" pitchFamily="34" charset="0"/>
              </a:rPr>
              <a:t>possible to </a:t>
            </a:r>
            <a:r>
              <a:rPr lang="en-US" sz="2400" dirty="0">
                <a:solidFill>
                  <a:srgbClr val="FFFFFF"/>
                </a:solidFill>
                <a:latin typeface="Calibri" panose="020F0502020204030204" pitchFamily="34" charset="0"/>
              </a:rPr>
              <a:t>irrigate at the highest rate possible without causing harm to the </a:t>
            </a:r>
            <a:r>
              <a:rPr lang="en-US" sz="2400" dirty="0" smtClean="0">
                <a:solidFill>
                  <a:srgbClr val="FFFFFF"/>
                </a:solidFill>
                <a:latin typeface="Calibri" panose="020F0502020204030204" pitchFamily="34" charset="0"/>
              </a:rPr>
              <a:t>plants. For </a:t>
            </a:r>
            <a:r>
              <a:rPr lang="en-US" sz="2400" dirty="0">
                <a:solidFill>
                  <a:srgbClr val="FFFFFF"/>
                </a:solidFill>
                <a:latin typeface="Calibri" panose="020F0502020204030204" pitchFamily="34" charset="0"/>
              </a:rPr>
              <a:t>a “healthy” lawn, total water applied (including rain) is generally about 25 mm (1 inch) of water per week, or 100 mm (4 inches) per month. Excessive watering is harmful to plants, so indiscriminate over-watering is to be avoided. Some plants can accommodate additional water. As an example, Kentucky Bluegrass, the most common lawn plant in the US, needs about 64 mm/week (2.5 in/week), or more, during the heat of the summer, and should receive some moisture during the winter. </a:t>
            </a:r>
            <a:endParaRPr lang="en-US" sz="2400" dirty="0" smtClean="0">
              <a:solidFill>
                <a:srgbClr val="FFFFFF"/>
              </a:solidFill>
              <a:latin typeface="Calibri" panose="020F050202020403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27658981"/>
              </p:ext>
            </p:extLst>
          </p:nvPr>
        </p:nvGraphicFramePr>
        <p:xfrm>
          <a:off x="68242" y="4038601"/>
          <a:ext cx="9143997" cy="2819399"/>
        </p:xfrm>
        <a:graphic>
          <a:graphicData uri="http://schemas.openxmlformats.org/drawingml/2006/table">
            <a:tbl>
              <a:tblPr firstRow="1" firstCol="1" bandRow="1">
                <a:tableStyleId>{5C22544A-7EE6-4342-B048-85BDC9FD1C3A}</a:tableStyleId>
              </a:tblPr>
              <a:tblGrid>
                <a:gridCol w="1676398"/>
                <a:gridCol w="465160"/>
                <a:gridCol w="550108"/>
                <a:gridCol w="501298"/>
                <a:gridCol w="598564"/>
                <a:gridCol w="543383"/>
                <a:gridCol w="604176"/>
                <a:gridCol w="588276"/>
                <a:gridCol w="634104"/>
                <a:gridCol w="589210"/>
                <a:gridCol w="543383"/>
                <a:gridCol w="550866"/>
                <a:gridCol w="505039"/>
                <a:gridCol w="794032"/>
              </a:tblGrid>
              <a:tr h="469900">
                <a:tc>
                  <a:txBody>
                    <a:bodyPr/>
                    <a:lstStyle/>
                    <a:p>
                      <a:pPr marL="0" marR="0">
                        <a:spcBef>
                          <a:spcPts val="0"/>
                        </a:spcBef>
                        <a:spcAft>
                          <a:spcPts val="0"/>
                        </a:spcAft>
                      </a:pPr>
                      <a:r>
                        <a:rPr lang="en-US" sz="1400" dirty="0">
                          <a:solidFill>
                            <a:schemeClr val="tx1"/>
                          </a:solidFill>
                          <a:effectLst/>
                          <a:latin typeface="Calibri" panose="020F0502020204030204" pitchFamily="34" charset="0"/>
                        </a:rPr>
                        <a:t> </a:t>
                      </a:r>
                      <a:r>
                        <a:rPr lang="en-US" sz="1400" dirty="0" smtClean="0">
                          <a:solidFill>
                            <a:schemeClr val="tx1"/>
                          </a:solidFill>
                          <a:effectLst/>
                          <a:latin typeface="Calibri" panose="020F0502020204030204" pitchFamily="34" charset="0"/>
                        </a:rPr>
                        <a:t>Essex Co., NJ</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Jan</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Feb</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Mar</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a:solidFill>
                            <a:schemeClr val="tx1"/>
                          </a:solidFill>
                          <a:effectLst/>
                          <a:latin typeface="Calibri" panose="020F0502020204030204" pitchFamily="34" charset="0"/>
                        </a:rPr>
                        <a:t>Apr</a:t>
                      </a:r>
                      <a:endParaRPr lang="en-US" sz="140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May</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Jun</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Jul</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Aug</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Sep</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Oct</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Nov</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Dec</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dirty="0">
                          <a:solidFill>
                            <a:schemeClr val="tx1"/>
                          </a:solidFill>
                          <a:effectLst/>
                          <a:latin typeface="Calibri" panose="020F0502020204030204" pitchFamily="34" charset="0"/>
                        </a:rPr>
                        <a:t>Total Annual</a:t>
                      </a:r>
                      <a:endParaRPr lang="en-US" sz="1400" dirty="0">
                        <a:solidFill>
                          <a:schemeClr val="tx1"/>
                        </a:solidFill>
                        <a:effectLst/>
                        <a:latin typeface="Calibri" panose="020F0502020204030204" pitchFamily="34" charset="0"/>
                        <a:ea typeface="Calibri"/>
                        <a:cs typeface="Times New Roman"/>
                      </a:endParaRPr>
                    </a:p>
                  </a:txBody>
                  <a:tcPr marL="68580" marR="68580" marT="0" marB="0"/>
                </a:tc>
              </a:tr>
              <a:tr h="469900">
                <a:tc>
                  <a:txBody>
                    <a:bodyPr/>
                    <a:lstStyle/>
                    <a:p>
                      <a:pPr marL="0" marR="0">
                        <a:spcBef>
                          <a:spcPts val="0"/>
                        </a:spcBef>
                        <a:spcAft>
                          <a:spcPts val="0"/>
                        </a:spcAft>
                      </a:pPr>
                      <a:r>
                        <a:rPr lang="en-US" sz="1400" b="1">
                          <a:solidFill>
                            <a:schemeClr val="tx1"/>
                          </a:solidFill>
                          <a:effectLst/>
                          <a:latin typeface="Calibri" panose="020F0502020204030204" pitchFamily="34" charset="0"/>
                        </a:rPr>
                        <a:t>Average monthly rain (in/mo)</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3.42</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3.11</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4.16</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3.71</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3.99</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2.88</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4.21</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4.04</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3.61</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3.06</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3.70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3.47</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43.37</a:t>
                      </a:r>
                      <a:endParaRPr lang="en-US" sz="1400" b="1">
                        <a:solidFill>
                          <a:schemeClr val="tx1"/>
                        </a:solidFill>
                        <a:effectLst/>
                        <a:latin typeface="Calibri" panose="020F0502020204030204" pitchFamily="34" charset="0"/>
                        <a:ea typeface="Calibri"/>
                        <a:cs typeface="Times New Roman"/>
                      </a:endParaRPr>
                    </a:p>
                  </a:txBody>
                  <a:tcPr marL="68580" marR="68580" marT="0" marB="0"/>
                </a:tc>
              </a:tr>
              <a:tr h="469900">
                <a:tc>
                  <a:txBody>
                    <a:bodyPr/>
                    <a:lstStyle/>
                    <a:p>
                      <a:pPr marL="0" marR="0">
                        <a:spcBef>
                          <a:spcPts val="0"/>
                        </a:spcBef>
                        <a:spcAft>
                          <a:spcPts val="0"/>
                        </a:spcAft>
                      </a:pPr>
                      <a:r>
                        <a:rPr lang="en-US" sz="1400" b="1" dirty="0">
                          <a:solidFill>
                            <a:schemeClr val="tx1"/>
                          </a:solidFill>
                          <a:effectLst/>
                          <a:latin typeface="Calibri" panose="020F0502020204030204" pitchFamily="34" charset="0"/>
                        </a:rPr>
                        <a:t>Lawn moisture needs (in/</a:t>
                      </a:r>
                      <a:r>
                        <a:rPr lang="en-US" sz="1400" b="1" dirty="0" err="1">
                          <a:solidFill>
                            <a:schemeClr val="tx1"/>
                          </a:solidFill>
                          <a:effectLst/>
                          <a:latin typeface="Calibri" panose="020F0502020204030204" pitchFamily="34" charset="0"/>
                        </a:rPr>
                        <a:t>mo</a:t>
                      </a:r>
                      <a:r>
                        <a:rPr lang="en-US" sz="1400" b="1" dirty="0">
                          <a:solidFill>
                            <a:schemeClr val="tx1"/>
                          </a:solidFill>
                          <a:effectLst/>
                          <a:latin typeface="Calibri" panose="020F0502020204030204" pitchFamily="34" charset="0"/>
                        </a:rPr>
                        <a:t>)</a:t>
                      </a:r>
                      <a:endParaRPr lang="en-US" sz="1400" b="1"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2.00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2.00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4.00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4.00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8.00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8.00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10.00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10.00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10.00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8.00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4.00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2.00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72.00</a:t>
                      </a:r>
                      <a:endParaRPr lang="en-US" sz="1400" b="1">
                        <a:solidFill>
                          <a:schemeClr val="tx1"/>
                        </a:solidFill>
                        <a:effectLst/>
                        <a:latin typeface="Calibri" panose="020F0502020204030204" pitchFamily="34" charset="0"/>
                        <a:ea typeface="Calibri"/>
                        <a:cs typeface="Times New Roman"/>
                      </a:endParaRPr>
                    </a:p>
                  </a:txBody>
                  <a:tcPr marL="68580" marR="68580" marT="0" marB="0"/>
                </a:tc>
              </a:tr>
              <a:tr h="469900">
                <a:tc>
                  <a:txBody>
                    <a:bodyPr/>
                    <a:lstStyle/>
                    <a:p>
                      <a:pPr marL="0" marR="0">
                        <a:spcBef>
                          <a:spcPts val="0"/>
                        </a:spcBef>
                        <a:spcAft>
                          <a:spcPts val="0"/>
                        </a:spcAft>
                      </a:pPr>
                      <a:r>
                        <a:rPr lang="en-US" sz="1400" b="1">
                          <a:solidFill>
                            <a:schemeClr val="tx1"/>
                          </a:solidFill>
                          <a:effectLst/>
                          <a:latin typeface="Calibri" panose="020F0502020204030204" pitchFamily="34" charset="0"/>
                        </a:rPr>
                        <a:t>Deficit irrigation need (in/mo)</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0.00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0.00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0.00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0.29</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4.01</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5.12</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5.79</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5.96</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6.39</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4.94</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0.30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0.00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32.80</a:t>
                      </a:r>
                      <a:endParaRPr lang="en-US" sz="1400" b="1">
                        <a:solidFill>
                          <a:schemeClr val="tx1"/>
                        </a:solidFill>
                        <a:effectLst/>
                        <a:latin typeface="Calibri" panose="020F0502020204030204" pitchFamily="34" charset="0"/>
                        <a:ea typeface="Calibri"/>
                        <a:cs typeface="Times New Roman"/>
                      </a:endParaRPr>
                    </a:p>
                  </a:txBody>
                  <a:tcPr marL="68580" marR="68580" marT="0" marB="0"/>
                </a:tc>
              </a:tr>
              <a:tr h="939799">
                <a:tc>
                  <a:txBody>
                    <a:bodyPr/>
                    <a:lstStyle/>
                    <a:p>
                      <a:pPr marL="0" marR="0">
                        <a:spcBef>
                          <a:spcPts val="0"/>
                        </a:spcBef>
                        <a:spcAft>
                          <a:spcPts val="0"/>
                        </a:spcAft>
                      </a:pPr>
                      <a:r>
                        <a:rPr lang="en-US" sz="1400" b="1">
                          <a:solidFill>
                            <a:schemeClr val="tx1"/>
                          </a:solidFill>
                          <a:effectLst/>
                          <a:latin typeface="Calibri" panose="020F0502020204030204" pitchFamily="34" charset="0"/>
                        </a:rPr>
                        <a:t>Deficit irrigation needed (gallons/day/house) 0.36 acres</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96</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1263</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1669</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1826</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1880</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2081</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1558</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a:solidFill>
                            <a:schemeClr val="tx1"/>
                          </a:solidFill>
                          <a:effectLst/>
                          <a:latin typeface="Calibri" panose="020F0502020204030204" pitchFamily="34" charset="0"/>
                        </a:rPr>
                        <a:t>96</a:t>
                      </a:r>
                      <a:endParaRPr lang="en-US" sz="14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dirty="0">
                          <a:solidFill>
                            <a:schemeClr val="tx1"/>
                          </a:solidFill>
                          <a:effectLst/>
                          <a:latin typeface="Calibri" panose="020F0502020204030204" pitchFamily="34" charset="0"/>
                        </a:rPr>
                        <a:t>0</a:t>
                      </a:r>
                      <a:endParaRPr lang="en-US" sz="1400" b="1"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just">
                        <a:spcBef>
                          <a:spcPts val="0"/>
                        </a:spcBef>
                        <a:spcAft>
                          <a:spcPts val="0"/>
                        </a:spcAft>
                      </a:pPr>
                      <a:r>
                        <a:rPr lang="en-US" sz="1400" b="1" dirty="0">
                          <a:solidFill>
                            <a:schemeClr val="tx1"/>
                          </a:solidFill>
                          <a:effectLst/>
                          <a:latin typeface="Calibri" panose="020F0502020204030204" pitchFamily="34" charset="0"/>
                        </a:rPr>
                        <a:t> 318,000 gal/year</a:t>
                      </a:r>
                      <a:endParaRPr lang="en-US" sz="1400" b="1" dirty="0">
                        <a:solidFill>
                          <a:schemeClr val="tx1"/>
                        </a:solidFill>
                        <a:effectLst/>
                        <a:latin typeface="Calibri" panose="020F0502020204030204" pitchFamily="34" charset="0"/>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20618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286000" y="-18777079"/>
            <a:ext cx="4572000" cy="6247864"/>
          </a:xfrm>
          <a:prstGeom prst="rect">
            <a:avLst/>
          </a:prstGeom>
        </p:spPr>
        <p:txBody>
          <a:bodyPr>
            <a:spAutoFit/>
          </a:bodyPr>
          <a:lstStyle/>
          <a:p>
            <a:r>
              <a:rPr lang="en-US" sz="2000" dirty="0">
                <a:solidFill>
                  <a:srgbClr val="FFFFFF"/>
                </a:solidFill>
                <a:latin typeface="Calibri" panose="020F0502020204030204" pitchFamily="34" charset="0"/>
              </a:rPr>
              <a:t>For maximum use of the roof runoff to decrease runoff discharged volumes, it is desired to irrigate at the highest rate possible without causing harm to the plants. Therefore, Table X8 and Figure X6 show an alternative corresponding to a possible maximum use of the roof runoff. For a “healthy” lawn, total water applied (including rain) is generally about 25 mm (1 inch) of water per week, or 100 mm (4 inches) per month. Excessive watering is harmful to plants, so indiscriminate over-watering is to be avoided. Some plants can accommodate additional water. As an example, Kentucky Bluegrass, the most common lawn plant in the US, needs about 64 mm/week (2.5 in/week), or more, during the heat of the summer, and should receive some moisture during the winter. </a:t>
            </a:r>
            <a:endParaRPr lang="en-US" sz="2000" dirty="0">
              <a:solidFill>
                <a:srgbClr val="FFFFFF"/>
              </a:solidFill>
              <a:latin typeface="Calibri" panose="020F0502020204030204" pitchFamily="34" charset="0"/>
            </a:endParaRPr>
          </a:p>
        </p:txBody>
      </p:sp>
      <p:graphicFrame>
        <p:nvGraphicFramePr>
          <p:cNvPr id="3" name="Chart 2"/>
          <p:cNvGraphicFramePr/>
          <p:nvPr>
            <p:extLst>
              <p:ext uri="{D42A27DB-BD31-4B8C-83A1-F6EECF244321}">
                <p14:modId xmlns:p14="http://schemas.microsoft.com/office/powerpoint/2010/main" val="1895821906"/>
              </p:ext>
            </p:extLst>
          </p:nvPr>
        </p:nvGraphicFramePr>
        <p:xfrm>
          <a:off x="2743200" y="21021"/>
          <a:ext cx="6400800" cy="3352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p:nvPr>
            <p:extLst>
              <p:ext uri="{D42A27DB-BD31-4B8C-83A1-F6EECF244321}">
                <p14:modId xmlns:p14="http://schemas.microsoft.com/office/powerpoint/2010/main" val="261452328"/>
              </p:ext>
            </p:extLst>
          </p:nvPr>
        </p:nvGraphicFramePr>
        <p:xfrm>
          <a:off x="2743200" y="3276600"/>
          <a:ext cx="6369269" cy="3581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28599" y="1066800"/>
            <a:ext cx="2819399" cy="2062103"/>
          </a:xfrm>
          <a:prstGeom prst="rect">
            <a:avLst/>
          </a:prstGeom>
          <a:noFill/>
        </p:spPr>
        <p:txBody>
          <a:bodyPr wrap="square" rtlCol="0">
            <a:spAutoFit/>
          </a:bodyPr>
          <a:lstStyle/>
          <a:p>
            <a:r>
              <a:rPr lang="en-US" sz="3200" dirty="0" smtClean="0">
                <a:latin typeface="Calibri" panose="020F0502020204030204" pitchFamily="34" charset="0"/>
              </a:rPr>
              <a:t>Conservation Approach (minimum use of water):</a:t>
            </a:r>
            <a:endParaRPr lang="en-US" sz="3200" dirty="0" smtClean="0">
              <a:latin typeface="Calibri" panose="020F0502020204030204" pitchFamily="34" charset="0"/>
            </a:endParaRPr>
          </a:p>
        </p:txBody>
      </p:sp>
      <p:sp>
        <p:nvSpPr>
          <p:cNvPr id="6" name="TextBox 5"/>
          <p:cNvSpPr txBox="1"/>
          <p:nvPr/>
        </p:nvSpPr>
        <p:spPr>
          <a:xfrm>
            <a:off x="47297" y="4038600"/>
            <a:ext cx="3016467" cy="2554545"/>
          </a:xfrm>
          <a:prstGeom prst="rect">
            <a:avLst/>
          </a:prstGeom>
          <a:noFill/>
        </p:spPr>
        <p:txBody>
          <a:bodyPr wrap="square" rtlCol="0">
            <a:spAutoFit/>
          </a:bodyPr>
          <a:lstStyle/>
          <a:p>
            <a:r>
              <a:rPr lang="en-US" sz="3200" dirty="0" smtClean="0">
                <a:latin typeface="Calibri" panose="020F0502020204030204" pitchFamily="34" charset="0"/>
              </a:rPr>
              <a:t>Stormwater Management Approach (maximum use of stormwater):</a:t>
            </a:r>
            <a:endParaRPr lang="en-US" sz="3200" dirty="0" smtClean="0">
              <a:latin typeface="Calibri" panose="020F0502020204030204" pitchFamily="34" charset="0"/>
            </a:endParaRPr>
          </a:p>
        </p:txBody>
      </p:sp>
      <p:sp>
        <p:nvSpPr>
          <p:cNvPr id="7" name="TextBox 6"/>
          <p:cNvSpPr txBox="1"/>
          <p:nvPr/>
        </p:nvSpPr>
        <p:spPr>
          <a:xfrm>
            <a:off x="13138" y="-76200"/>
            <a:ext cx="4741363" cy="584775"/>
          </a:xfrm>
          <a:prstGeom prst="rect">
            <a:avLst/>
          </a:prstGeom>
          <a:noFill/>
        </p:spPr>
        <p:txBody>
          <a:bodyPr wrap="none" rtlCol="0">
            <a:spAutoFit/>
          </a:bodyPr>
          <a:lstStyle/>
          <a:p>
            <a:r>
              <a:rPr lang="en-US" sz="3200" b="1" dirty="0" smtClean="0">
                <a:latin typeface="Calibri" panose="020F0502020204030204" pitchFamily="34" charset="0"/>
              </a:rPr>
              <a:t>Essex County, NJ, Example:</a:t>
            </a:r>
            <a:endParaRPr lang="en-US" sz="3200" b="1" dirty="0" smtClean="0">
              <a:latin typeface="Calibri" panose="020F0502020204030204" pitchFamily="34" charset="0"/>
            </a:endParaRPr>
          </a:p>
        </p:txBody>
      </p:sp>
    </p:spTree>
    <p:extLst>
      <p:ext uri="{BB962C8B-B14F-4D97-AF65-F5344CB8AC3E}">
        <p14:creationId xmlns:p14="http://schemas.microsoft.com/office/powerpoint/2010/main" val="2206184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39825"/>
          </a:xfrm>
        </p:spPr>
        <p:txBody>
          <a:bodyPr/>
          <a:lstStyle/>
          <a:p>
            <a:r>
              <a:rPr lang="en-US" b="1" dirty="0">
                <a:solidFill>
                  <a:srgbClr val="FFFFFF"/>
                </a:solidFill>
                <a:effectLst/>
                <a:latin typeface="Calibri" panose="020F0502020204030204" pitchFamily="34" charset="0"/>
              </a:rPr>
              <a:t>Toilet Flushing Water </a:t>
            </a:r>
            <a:r>
              <a:rPr lang="en-US" b="1" dirty="0" smtClean="0">
                <a:solidFill>
                  <a:srgbClr val="FFFFFF"/>
                </a:solidFill>
                <a:effectLst/>
                <a:latin typeface="Calibri" panose="020F0502020204030204" pitchFamily="34" charset="0"/>
              </a:rPr>
              <a:t>Use</a:t>
            </a:r>
            <a:endParaRPr lang="en-US" dirty="0">
              <a:solidFill>
                <a:srgbClr val="FFFFFF"/>
              </a:solidFill>
              <a:latin typeface="Calibri" panose="020F0502020204030204" pitchFamily="34" charset="0"/>
            </a:endParaRPr>
          </a:p>
        </p:txBody>
      </p:sp>
      <p:sp>
        <p:nvSpPr>
          <p:cNvPr id="3" name="Content Placeholder 2"/>
          <p:cNvSpPr>
            <a:spLocks noGrp="1"/>
          </p:cNvSpPr>
          <p:nvPr>
            <p:ph idx="1"/>
          </p:nvPr>
        </p:nvSpPr>
        <p:spPr>
          <a:xfrm>
            <a:off x="304800" y="1066800"/>
            <a:ext cx="8534400" cy="5059363"/>
          </a:xfrm>
        </p:spPr>
        <p:txBody>
          <a:bodyPr/>
          <a:lstStyle/>
          <a:p>
            <a:pPr lvl="0"/>
            <a:r>
              <a:rPr lang="en-US" dirty="0">
                <a:solidFill>
                  <a:srgbClr val="FFFFFF"/>
                </a:solidFill>
                <a:effectLst/>
                <a:latin typeface="Calibri" panose="020F0502020204030204" pitchFamily="34" charset="0"/>
              </a:rPr>
              <a:t>Typical domestic water use of 80 gallons per person per day (300 L per person per day) is often used for calculating residential water use (Henry and </a:t>
            </a:r>
            <a:r>
              <a:rPr lang="en-US" dirty="0" err="1">
                <a:solidFill>
                  <a:srgbClr val="FFFFFF"/>
                </a:solidFill>
                <a:effectLst/>
                <a:latin typeface="Calibri" panose="020F0502020204030204" pitchFamily="34" charset="0"/>
              </a:rPr>
              <a:t>Heinke</a:t>
            </a:r>
            <a:r>
              <a:rPr lang="en-US" dirty="0">
                <a:solidFill>
                  <a:srgbClr val="FFFFFF"/>
                </a:solidFill>
                <a:effectLst/>
                <a:latin typeface="Calibri" panose="020F0502020204030204" pitchFamily="34" charset="0"/>
              </a:rPr>
              <a:t> 1989).</a:t>
            </a:r>
          </a:p>
          <a:p>
            <a:pPr lvl="0"/>
            <a:r>
              <a:rPr lang="en-US" dirty="0">
                <a:solidFill>
                  <a:srgbClr val="FFFFFF"/>
                </a:solidFill>
                <a:effectLst/>
                <a:latin typeface="Calibri" panose="020F0502020204030204" pitchFamily="34" charset="0"/>
              </a:rPr>
              <a:t>About 45% of domestic water use is for toilet flushing, or about 35 gallons per person per day (Nat. Small Flows Clearinghouse, 1987)</a:t>
            </a:r>
          </a:p>
          <a:p>
            <a:pPr lvl="0"/>
            <a:r>
              <a:rPr lang="en-US" dirty="0">
                <a:solidFill>
                  <a:srgbClr val="FFFFFF"/>
                </a:solidFill>
                <a:effectLst/>
                <a:latin typeface="Calibri" panose="020F0502020204030204" pitchFamily="34" charset="0"/>
              </a:rPr>
              <a:t> Industrial water use of about 40 gallons per person per day, and commercial water use of about 25 gallons per person per day (McGhee 1991).</a:t>
            </a:r>
          </a:p>
          <a:p>
            <a:endParaRPr lang="en-US" dirty="0"/>
          </a:p>
        </p:txBody>
      </p:sp>
    </p:spTree>
    <p:extLst>
      <p:ext uri="{BB962C8B-B14F-4D97-AF65-F5344CB8AC3E}">
        <p14:creationId xmlns:p14="http://schemas.microsoft.com/office/powerpoint/2010/main" val="33202209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400800"/>
          </a:xfrm>
        </p:spPr>
        <p:txBody>
          <a:bodyPr/>
          <a:lstStyle/>
          <a:p>
            <a:pPr lvl="0"/>
            <a:r>
              <a:rPr lang="en-US" sz="2800" dirty="0">
                <a:solidFill>
                  <a:srgbClr val="FFFFFF"/>
                </a:solidFill>
                <a:effectLst/>
                <a:latin typeface="Calibri" panose="020F0502020204030204" pitchFamily="34" charset="0"/>
              </a:rPr>
              <a:t>Population densities for different land uses include (</a:t>
            </a:r>
            <a:r>
              <a:rPr lang="en-US" sz="2800" dirty="0" err="1">
                <a:solidFill>
                  <a:srgbClr val="FFFFFF"/>
                </a:solidFill>
                <a:effectLst/>
                <a:latin typeface="Calibri" panose="020F0502020204030204" pitchFamily="34" charset="0"/>
              </a:rPr>
              <a:t>Viessmann</a:t>
            </a:r>
            <a:r>
              <a:rPr lang="en-US" sz="2800" dirty="0">
                <a:solidFill>
                  <a:srgbClr val="FFFFFF"/>
                </a:solidFill>
                <a:effectLst/>
                <a:latin typeface="Calibri" panose="020F0502020204030204" pitchFamily="34" charset="0"/>
              </a:rPr>
              <a:t> and Hammer 1998):</a:t>
            </a:r>
          </a:p>
          <a:p>
            <a:pPr lvl="1"/>
            <a:r>
              <a:rPr lang="en-US" dirty="0">
                <a:solidFill>
                  <a:srgbClr val="FFFFFF"/>
                </a:solidFill>
                <a:effectLst/>
                <a:latin typeface="Calibri" panose="020F0502020204030204" pitchFamily="34" charset="0"/>
              </a:rPr>
              <a:t>Single family residential areas: 5 to 35 persons/acre</a:t>
            </a:r>
          </a:p>
          <a:p>
            <a:pPr lvl="1"/>
            <a:r>
              <a:rPr lang="en-US" dirty="0">
                <a:solidFill>
                  <a:srgbClr val="FFFFFF"/>
                </a:solidFill>
                <a:effectLst/>
                <a:latin typeface="Calibri" panose="020F0502020204030204" pitchFamily="34" charset="0"/>
              </a:rPr>
              <a:t>Multiple family residential areas: 30 to 100 persons/acre</a:t>
            </a:r>
          </a:p>
          <a:p>
            <a:pPr lvl="1"/>
            <a:r>
              <a:rPr lang="en-US" dirty="0">
                <a:solidFill>
                  <a:srgbClr val="FFFFFF"/>
                </a:solidFill>
                <a:effectLst/>
                <a:latin typeface="Calibri" panose="020F0502020204030204" pitchFamily="34" charset="0"/>
              </a:rPr>
              <a:t>Apartments: 100 to 1,000 persons/acre</a:t>
            </a:r>
          </a:p>
          <a:p>
            <a:pPr lvl="1"/>
            <a:r>
              <a:rPr lang="en-US" dirty="0">
                <a:solidFill>
                  <a:srgbClr val="FFFFFF"/>
                </a:solidFill>
                <a:effectLst/>
                <a:latin typeface="Calibri" panose="020F0502020204030204" pitchFamily="34" charset="0"/>
              </a:rPr>
              <a:t>Commercial areas: 15 to 30 persons/acre</a:t>
            </a:r>
          </a:p>
          <a:p>
            <a:pPr lvl="1"/>
            <a:r>
              <a:rPr lang="en-US" dirty="0">
                <a:solidFill>
                  <a:srgbClr val="FFFFFF"/>
                </a:solidFill>
                <a:effectLst/>
                <a:latin typeface="Calibri" panose="020F0502020204030204" pitchFamily="34" charset="0"/>
              </a:rPr>
              <a:t>Industrial areas: 5 to 15 persons/acre</a:t>
            </a:r>
          </a:p>
          <a:p>
            <a:pPr lvl="0"/>
            <a:r>
              <a:rPr lang="en-US" sz="2800" dirty="0">
                <a:solidFill>
                  <a:srgbClr val="FFFFFF"/>
                </a:solidFill>
                <a:effectLst/>
                <a:latin typeface="Calibri" panose="020F0502020204030204" pitchFamily="34" charset="0"/>
              </a:rPr>
              <a:t>Toilet water use (Mays 2001):</a:t>
            </a:r>
          </a:p>
          <a:p>
            <a:pPr lvl="1"/>
            <a:r>
              <a:rPr lang="en-US" dirty="0">
                <a:solidFill>
                  <a:srgbClr val="FFFFFF"/>
                </a:solidFill>
                <a:effectLst/>
                <a:latin typeface="Calibri" panose="020F0502020204030204" pitchFamily="34" charset="0"/>
              </a:rPr>
              <a:t>Standard toilet: 10 to 30 L/flush</a:t>
            </a:r>
          </a:p>
          <a:p>
            <a:pPr lvl="1"/>
            <a:r>
              <a:rPr lang="en-US" dirty="0">
                <a:solidFill>
                  <a:srgbClr val="FFFFFF"/>
                </a:solidFill>
                <a:effectLst/>
                <a:latin typeface="Calibri" panose="020F0502020204030204" pitchFamily="34" charset="0"/>
              </a:rPr>
              <a:t>Ultra-low volume toilet: ≤6 L/flush</a:t>
            </a:r>
          </a:p>
          <a:p>
            <a:pPr lvl="1"/>
            <a:r>
              <a:rPr lang="en-US" dirty="0">
                <a:solidFill>
                  <a:srgbClr val="FFFFFF"/>
                </a:solidFill>
                <a:effectLst/>
                <a:latin typeface="Calibri" panose="020F0502020204030204" pitchFamily="34" charset="0"/>
              </a:rPr>
              <a:t>Silent leaking toilet: ≥ 150 L/day</a:t>
            </a:r>
          </a:p>
          <a:p>
            <a:pPr lvl="1"/>
            <a:r>
              <a:rPr lang="en-US" dirty="0">
                <a:solidFill>
                  <a:srgbClr val="FFFFFF"/>
                </a:solidFill>
                <a:effectLst/>
                <a:latin typeface="Calibri" panose="020F0502020204030204" pitchFamily="34" charset="0"/>
              </a:rPr>
              <a:t>Nonstop running toilet: ≤20 L/minute</a:t>
            </a:r>
          </a:p>
          <a:p>
            <a:endParaRPr lang="en-US" dirty="0"/>
          </a:p>
        </p:txBody>
      </p:sp>
    </p:spTree>
    <p:extLst>
      <p:ext uri="{BB962C8B-B14F-4D97-AF65-F5344CB8AC3E}">
        <p14:creationId xmlns:p14="http://schemas.microsoft.com/office/powerpoint/2010/main" val="25316413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839200" cy="6740307"/>
          </a:xfrm>
          <a:prstGeom prst="rect">
            <a:avLst/>
          </a:prstGeom>
          <a:noFill/>
        </p:spPr>
        <p:txBody>
          <a:bodyPr wrap="square" rtlCol="0">
            <a:spAutoFit/>
          </a:bodyPr>
          <a:lstStyle/>
          <a:p>
            <a:r>
              <a:rPr lang="en-US" sz="2400" dirty="0">
                <a:solidFill>
                  <a:srgbClr val="FFFFFF"/>
                </a:solidFill>
                <a:latin typeface="Calibri" panose="020F0502020204030204" pitchFamily="34" charset="0"/>
              </a:rPr>
              <a:t>The US Census Bureau can provide population densities for any zip code in the country. That value can be used with the per capita toilet flushing water use to calculate the potential for stormwater replacement of the toilet flushing water. </a:t>
            </a:r>
            <a:endParaRPr lang="en-US" sz="2400" dirty="0" smtClean="0">
              <a:solidFill>
                <a:srgbClr val="FFFFFF"/>
              </a:solidFill>
              <a:latin typeface="Calibri" panose="020F0502020204030204" pitchFamily="34" charset="0"/>
            </a:endParaRPr>
          </a:p>
          <a:p>
            <a:endParaRPr lang="en-US" sz="2400" dirty="0">
              <a:solidFill>
                <a:srgbClr val="FFFFFF"/>
              </a:solidFill>
              <a:latin typeface="Calibri" panose="020F0502020204030204" pitchFamily="34" charset="0"/>
            </a:endParaRPr>
          </a:p>
          <a:p>
            <a:r>
              <a:rPr lang="en-US" sz="2400" dirty="0" smtClean="0">
                <a:solidFill>
                  <a:srgbClr val="FFFFFF"/>
                </a:solidFill>
                <a:latin typeface="Calibri" panose="020F0502020204030204" pitchFamily="34" charset="0"/>
              </a:rPr>
              <a:t>A </a:t>
            </a:r>
            <a:r>
              <a:rPr lang="en-US" sz="2400" dirty="0">
                <a:solidFill>
                  <a:srgbClr val="FFFFFF"/>
                </a:solidFill>
                <a:latin typeface="Calibri" panose="020F0502020204030204" pitchFamily="34" charset="0"/>
              </a:rPr>
              <a:t>medium density residential </a:t>
            </a:r>
            <a:r>
              <a:rPr lang="en-US" sz="2400" dirty="0" smtClean="0">
                <a:solidFill>
                  <a:srgbClr val="FFFFFF"/>
                </a:solidFill>
                <a:latin typeface="Calibri" panose="020F0502020204030204" pitchFamily="34" charset="0"/>
              </a:rPr>
              <a:t>area with </a:t>
            </a:r>
            <a:r>
              <a:rPr lang="en-US" sz="2400" dirty="0">
                <a:solidFill>
                  <a:srgbClr val="FFFFFF"/>
                </a:solidFill>
                <a:latin typeface="Calibri" panose="020F0502020204030204" pitchFamily="34" charset="0"/>
              </a:rPr>
              <a:t>15 persons/acre and 35 gallons per day for </a:t>
            </a:r>
            <a:r>
              <a:rPr lang="en-US" sz="2400" dirty="0" smtClean="0">
                <a:solidFill>
                  <a:srgbClr val="FFFFFF"/>
                </a:solidFill>
                <a:latin typeface="Calibri" panose="020F0502020204030204" pitchFamily="34" charset="0"/>
              </a:rPr>
              <a:t>flushing </a:t>
            </a:r>
            <a:r>
              <a:rPr lang="en-US" sz="2400" dirty="0">
                <a:solidFill>
                  <a:srgbClr val="FFFFFF"/>
                </a:solidFill>
                <a:latin typeface="Calibri" panose="020F0502020204030204" pitchFamily="34" charset="0"/>
              </a:rPr>
              <a:t>results in about 525 gallons per day per acre. Similarly, toilet use at commercial and industrial sites can be estimated using the employee numbers at the facilities (or the rough population density estimates shown above. </a:t>
            </a:r>
            <a:r>
              <a:rPr lang="en-US" sz="2400" dirty="0" smtClean="0">
                <a:solidFill>
                  <a:srgbClr val="FFFFFF"/>
                </a:solidFill>
                <a:latin typeface="Calibri" panose="020F0502020204030204" pitchFamily="34" charset="0"/>
              </a:rPr>
              <a:t>For </a:t>
            </a:r>
            <a:r>
              <a:rPr lang="en-US" sz="2400" dirty="0">
                <a:solidFill>
                  <a:srgbClr val="FFFFFF"/>
                </a:solidFill>
                <a:latin typeface="Calibri" panose="020F0502020204030204" pitchFamily="34" charset="0"/>
              </a:rPr>
              <a:t>commercial areas with an assumed population density of 20 persons/acre and a reduced toilet use of about 20 gallons per person per day, the total toilet water use would be about 400 gallons per day per acre. </a:t>
            </a:r>
          </a:p>
          <a:p>
            <a:r>
              <a:rPr lang="en-US" sz="2400" dirty="0">
                <a:solidFill>
                  <a:srgbClr val="FFFFFF"/>
                </a:solidFill>
                <a:latin typeface="Calibri" panose="020F0502020204030204" pitchFamily="34" charset="0"/>
              </a:rPr>
              <a:t> </a:t>
            </a:r>
          </a:p>
          <a:p>
            <a:r>
              <a:rPr lang="en-US" sz="2400" dirty="0">
                <a:solidFill>
                  <a:srgbClr val="FFFFFF"/>
                </a:solidFill>
                <a:latin typeface="Calibri" panose="020F0502020204030204" pitchFamily="34" charset="0"/>
              </a:rPr>
              <a:t>Toilet flushing water use would vary with population changes. Weekend vs. week day water use patterns are different and seasonal variations would occur due to varying workforce numbers or student populations at school or in town</a:t>
            </a:r>
            <a:r>
              <a:rPr lang="en-US" sz="2400" dirty="0" smtClean="0">
                <a:solidFill>
                  <a:srgbClr val="FFFFFF"/>
                </a:solidFill>
                <a:latin typeface="Calibri" panose="020F0502020204030204" pitchFamily="34" charset="0"/>
              </a:rPr>
              <a:t>.</a:t>
            </a:r>
            <a:endParaRPr lang="en-US" sz="2000" dirty="0" smtClean="0">
              <a:solidFill>
                <a:srgbClr val="FFFFFF"/>
              </a:solidFill>
              <a:latin typeface="Calibri" panose="020F0502020204030204" pitchFamily="34" charset="0"/>
            </a:endParaRPr>
          </a:p>
        </p:txBody>
      </p:sp>
    </p:spTree>
    <p:extLst>
      <p:ext uri="{BB962C8B-B14F-4D97-AF65-F5344CB8AC3E}">
        <p14:creationId xmlns:p14="http://schemas.microsoft.com/office/powerpoint/2010/main" val="3169195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6" y="228601"/>
            <a:ext cx="9052034" cy="762000"/>
          </a:xfrm>
        </p:spPr>
        <p:txBody>
          <a:bodyPr/>
          <a:lstStyle/>
          <a:p>
            <a:r>
              <a:rPr lang="en-US" sz="4000" b="1" dirty="0">
                <a:solidFill>
                  <a:srgbClr val="FFFFFF"/>
                </a:solidFill>
                <a:effectLst/>
                <a:latin typeface="Calibri" panose="020F0502020204030204" pitchFamily="34" charset="0"/>
              </a:rPr>
              <a:t>Firefighting Water Volume </a:t>
            </a:r>
            <a:r>
              <a:rPr lang="en-US" sz="4000" b="1" dirty="0" smtClean="0">
                <a:solidFill>
                  <a:srgbClr val="FFFFFF"/>
                </a:solidFill>
                <a:effectLst/>
                <a:latin typeface="Calibri" panose="020F0502020204030204" pitchFamily="34" charset="0"/>
              </a:rPr>
              <a:t>Requirements</a:t>
            </a:r>
            <a:endParaRPr lang="en-US" dirty="0"/>
          </a:p>
        </p:txBody>
      </p:sp>
      <p:sp>
        <p:nvSpPr>
          <p:cNvPr id="3" name="Content Placeholder 2"/>
          <p:cNvSpPr>
            <a:spLocks noGrp="1"/>
          </p:cNvSpPr>
          <p:nvPr>
            <p:ph idx="1"/>
          </p:nvPr>
        </p:nvSpPr>
        <p:spPr>
          <a:xfrm>
            <a:off x="457200" y="1143000"/>
            <a:ext cx="8229600" cy="4983163"/>
          </a:xfrm>
        </p:spPr>
        <p:txBody>
          <a:bodyPr/>
          <a:lstStyle/>
          <a:p>
            <a:pPr marL="0" indent="0">
              <a:buNone/>
            </a:pPr>
            <a:r>
              <a:rPr lang="en-US" sz="2400" dirty="0">
                <a:solidFill>
                  <a:srgbClr val="FFFFFF"/>
                </a:solidFill>
                <a:effectLst/>
                <a:latin typeface="Calibri" panose="020F0502020204030204" pitchFamily="34" charset="0"/>
              </a:rPr>
              <a:t>Firefighting water can be supplied with site stormwater runoff. Obviously, sufficient guaranteed storage is needed. The amount of water “used” for firefighting is not a continuous consumptive need for the </a:t>
            </a:r>
            <a:r>
              <a:rPr lang="en-US" sz="2400" dirty="0" smtClean="0">
                <a:solidFill>
                  <a:srgbClr val="FFFFFF"/>
                </a:solidFill>
                <a:effectLst/>
                <a:latin typeface="Calibri" panose="020F0502020204030204" pitchFamily="34" charset="0"/>
              </a:rPr>
              <a:t>stormwater, but the </a:t>
            </a:r>
            <a:r>
              <a:rPr lang="en-US" sz="2400" dirty="0">
                <a:solidFill>
                  <a:srgbClr val="FFFFFF"/>
                </a:solidFill>
                <a:effectLst/>
                <a:latin typeface="Calibri" panose="020F0502020204030204" pitchFamily="34" charset="0"/>
              </a:rPr>
              <a:t>water volume needed must always be available so these volumes must be added to the storage volume for other needs</a:t>
            </a:r>
            <a:r>
              <a:rPr lang="en-US" sz="2400" dirty="0" smtClean="0">
                <a:solidFill>
                  <a:srgbClr val="FFFFFF"/>
                </a:solidFill>
                <a:effectLst/>
                <a:latin typeface="Calibri" panose="020F0502020204030204" pitchFamily="34" charset="0"/>
              </a:rPr>
              <a:t>.</a:t>
            </a:r>
          </a:p>
          <a:p>
            <a:pPr marL="0" indent="0">
              <a:buNone/>
            </a:pPr>
            <a:endParaRPr lang="en-US" sz="2400" dirty="0">
              <a:solidFill>
                <a:srgbClr val="FFFFFF"/>
              </a:solidFill>
              <a:effectLst/>
              <a:latin typeface="Calibri" panose="020F0502020204030204" pitchFamily="34" charset="0"/>
            </a:endParaRPr>
          </a:p>
          <a:p>
            <a:pPr marL="0" indent="0">
              <a:buNone/>
            </a:pPr>
            <a:r>
              <a:rPr lang="en-US" sz="2400" dirty="0">
                <a:solidFill>
                  <a:srgbClr val="FFFFFF"/>
                </a:solidFill>
                <a:effectLst/>
                <a:latin typeface="Calibri" panose="020F0502020204030204" pitchFamily="34" charset="0"/>
              </a:rPr>
              <a:t>The </a:t>
            </a:r>
            <a:r>
              <a:rPr lang="en-US" sz="2400" dirty="0" smtClean="0">
                <a:solidFill>
                  <a:srgbClr val="FFFFFF"/>
                </a:solidFill>
                <a:effectLst/>
                <a:latin typeface="Calibri" panose="020F0502020204030204" pitchFamily="34" charset="0"/>
              </a:rPr>
              <a:t>2012 </a:t>
            </a:r>
            <a:r>
              <a:rPr lang="en-US" sz="2400" dirty="0">
                <a:solidFill>
                  <a:srgbClr val="FFFFFF"/>
                </a:solidFill>
                <a:effectLst/>
                <a:latin typeface="Calibri" panose="020F0502020204030204" pitchFamily="34" charset="0"/>
              </a:rPr>
              <a:t>International Building Code (chapter 6 for types of construction) and the 2006  International  Fire Code (Appendix B-5) specifies the amount of water (flow rate and duration) required for different types of buildings. </a:t>
            </a:r>
            <a:endParaRPr lang="en-US" sz="2400"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3563109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838200"/>
            <a:ext cx="8763000" cy="5262979"/>
          </a:xfrm>
          <a:prstGeom prst="rect">
            <a:avLst/>
          </a:prstGeom>
        </p:spPr>
        <p:txBody>
          <a:bodyPr wrap="square">
            <a:spAutoFit/>
          </a:bodyPr>
          <a:lstStyle/>
          <a:p>
            <a:r>
              <a:rPr lang="en-US" sz="2400" dirty="0" smtClean="0">
                <a:solidFill>
                  <a:srgbClr val="FFFFFF"/>
                </a:solidFill>
                <a:latin typeface="Calibri" panose="020F0502020204030204" pitchFamily="34" charset="0"/>
              </a:rPr>
              <a:t>As </a:t>
            </a:r>
            <a:r>
              <a:rPr lang="en-US" sz="2400" dirty="0">
                <a:solidFill>
                  <a:srgbClr val="FFFFFF"/>
                </a:solidFill>
                <a:latin typeface="Calibri" panose="020F0502020204030204" pitchFamily="34" charset="0"/>
              </a:rPr>
              <a:t>an example, a 50,000 ft</a:t>
            </a:r>
            <a:r>
              <a:rPr lang="en-US" sz="2400" baseline="30000" dirty="0">
                <a:solidFill>
                  <a:srgbClr val="FFFFFF"/>
                </a:solidFill>
                <a:latin typeface="Calibri" panose="020F0502020204030204" pitchFamily="34" charset="0"/>
              </a:rPr>
              <a:t>2</a:t>
            </a:r>
            <a:r>
              <a:rPr lang="en-US" sz="2400" dirty="0">
                <a:solidFill>
                  <a:srgbClr val="FFFFFF"/>
                </a:solidFill>
                <a:latin typeface="Calibri" panose="020F0502020204030204" pitchFamily="34" charset="0"/>
              </a:rPr>
              <a:t> (total floor area) type IV building (heavy timber with noncombustible external materials) would require a fire flow of 4,000 gpm (15,000 L/min) for a duration of 4 hrs.  Therefore, a total volume of about 16,000 gallons (2,000 ft</a:t>
            </a:r>
            <a:r>
              <a:rPr lang="en-US" sz="2400" baseline="30000" dirty="0">
                <a:solidFill>
                  <a:srgbClr val="FFFFFF"/>
                </a:solidFill>
                <a:latin typeface="Calibri" panose="020F0502020204030204" pitchFamily="34" charset="0"/>
              </a:rPr>
              <a:t>3</a:t>
            </a:r>
            <a:r>
              <a:rPr lang="en-US" sz="2400" dirty="0">
                <a:solidFill>
                  <a:srgbClr val="FFFFFF"/>
                </a:solidFill>
                <a:latin typeface="Calibri" panose="020F0502020204030204" pitchFamily="34" charset="0"/>
              </a:rPr>
              <a:t>), or 60m</a:t>
            </a:r>
            <a:r>
              <a:rPr lang="en-US" sz="2400" baseline="30000" dirty="0">
                <a:solidFill>
                  <a:srgbClr val="FFFFFF"/>
                </a:solidFill>
                <a:latin typeface="Calibri" panose="020F0502020204030204" pitchFamily="34" charset="0"/>
              </a:rPr>
              <a:t>3</a:t>
            </a:r>
            <a:r>
              <a:rPr lang="en-US" sz="2400" dirty="0">
                <a:solidFill>
                  <a:srgbClr val="FFFFFF"/>
                </a:solidFill>
                <a:latin typeface="Calibri" panose="020F0502020204030204" pitchFamily="34" charset="0"/>
              </a:rPr>
              <a:t> needs to be added to other storage volumes to provide for on-site storage of firefighting water. </a:t>
            </a:r>
            <a:endParaRPr lang="en-US" sz="2400" dirty="0" smtClean="0">
              <a:solidFill>
                <a:srgbClr val="FFFFFF"/>
              </a:solidFill>
              <a:latin typeface="Calibri" panose="020F0502020204030204" pitchFamily="34" charset="0"/>
            </a:endParaRPr>
          </a:p>
          <a:p>
            <a:endParaRPr lang="en-US" sz="2400" dirty="0">
              <a:solidFill>
                <a:srgbClr val="FFFFFF"/>
              </a:solidFill>
              <a:latin typeface="Calibri" panose="020F0502020204030204" pitchFamily="34" charset="0"/>
            </a:endParaRPr>
          </a:p>
          <a:p>
            <a:r>
              <a:rPr lang="en-US" sz="2400" dirty="0" smtClean="0">
                <a:solidFill>
                  <a:srgbClr val="FFFFFF"/>
                </a:solidFill>
                <a:latin typeface="Calibri" panose="020F0502020204030204" pitchFamily="34" charset="0"/>
              </a:rPr>
              <a:t>Also</a:t>
            </a:r>
            <a:r>
              <a:rPr lang="en-US" sz="2400" dirty="0">
                <a:solidFill>
                  <a:srgbClr val="FFFFFF"/>
                </a:solidFill>
                <a:latin typeface="Calibri" panose="020F0502020204030204" pitchFamily="34" charset="0"/>
              </a:rPr>
              <a:t>, this volume could be exchanged frequently during large rains (draining the storage tank before the anticipated rain that would produce at least this amount of runoff volume. Additional stored stormwater can also be used during testing of firefighting systems. This can be calculated using information from the local fire marshal. </a:t>
            </a:r>
          </a:p>
          <a:p>
            <a:endParaRPr lang="en-US" sz="2400" dirty="0">
              <a:solidFill>
                <a:srgbClr val="FFFFFF"/>
              </a:solidFill>
              <a:latin typeface="Calibri" panose="020F0502020204030204" pitchFamily="34" charset="0"/>
            </a:endParaRPr>
          </a:p>
          <a:p>
            <a:endParaRPr lang="en-US" sz="2400" dirty="0">
              <a:solidFill>
                <a:srgbClr val="FFFFFF"/>
              </a:solidFill>
              <a:latin typeface="Calibri" panose="020F0502020204030204" pitchFamily="34" charset="0"/>
            </a:endParaRPr>
          </a:p>
        </p:txBody>
      </p:sp>
    </p:spTree>
    <p:extLst>
      <p:ext uri="{BB962C8B-B14F-4D97-AF65-F5344CB8AC3E}">
        <p14:creationId xmlns:p14="http://schemas.microsoft.com/office/powerpoint/2010/main" val="16282862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306388"/>
            <a:ext cx="9144000" cy="760412"/>
          </a:xfrm>
        </p:spPr>
        <p:txBody>
          <a:bodyPr/>
          <a:lstStyle/>
          <a:p>
            <a:pPr algn="l" eaLnBrk="1" hangingPunct="1"/>
            <a:r>
              <a:rPr lang="en-US" altLang="en-US" b="1" dirty="0" smtClean="0">
                <a:solidFill>
                  <a:srgbClr val="FFFFFF"/>
                </a:solidFill>
                <a:effectLst/>
              </a:rPr>
              <a:t>We will cover . . .</a:t>
            </a:r>
          </a:p>
        </p:txBody>
      </p:sp>
      <p:sp>
        <p:nvSpPr>
          <p:cNvPr id="4099" name="Rectangle 3"/>
          <p:cNvSpPr>
            <a:spLocks noGrp="1" noChangeArrowheads="1"/>
          </p:cNvSpPr>
          <p:nvPr>
            <p:ph type="body" sz="half" idx="1"/>
          </p:nvPr>
        </p:nvSpPr>
        <p:spPr>
          <a:xfrm>
            <a:off x="762000" y="1600200"/>
            <a:ext cx="4114800" cy="4876800"/>
          </a:xfrm>
        </p:spPr>
        <p:txBody>
          <a:bodyPr/>
          <a:lstStyle/>
          <a:p>
            <a:pPr eaLnBrk="1" hangingPunct="1"/>
            <a:r>
              <a:rPr lang="en-US" altLang="en-US" dirty="0" smtClean="0">
                <a:solidFill>
                  <a:srgbClr val="FFFFFF"/>
                </a:solidFill>
                <a:effectLst/>
              </a:rPr>
              <a:t>References and Use</a:t>
            </a:r>
            <a:endParaRPr lang="en-US" altLang="en-US" dirty="0" smtClean="0">
              <a:solidFill>
                <a:srgbClr val="FFFFFF"/>
              </a:solidFill>
              <a:effectLst/>
            </a:endParaRPr>
          </a:p>
          <a:p>
            <a:pPr eaLnBrk="1" hangingPunct="1"/>
            <a:r>
              <a:rPr lang="en-US" altLang="en-US" dirty="0" smtClean="0">
                <a:solidFill>
                  <a:srgbClr val="FFFFFF"/>
                </a:solidFill>
                <a:effectLst/>
              </a:rPr>
              <a:t>Processes</a:t>
            </a:r>
          </a:p>
          <a:p>
            <a:pPr eaLnBrk="1" hangingPunct="1"/>
            <a:r>
              <a:rPr lang="en-US" altLang="en-US" dirty="0" smtClean="0">
                <a:solidFill>
                  <a:srgbClr val="FFFFFF"/>
                </a:solidFill>
                <a:effectLst/>
              </a:rPr>
              <a:t>Entering </a:t>
            </a:r>
            <a:r>
              <a:rPr lang="en-US" altLang="en-US" dirty="0" smtClean="0">
                <a:solidFill>
                  <a:srgbClr val="FFFFFF"/>
                </a:solidFill>
                <a:effectLst/>
              </a:rPr>
              <a:t>Water Tank/Cistern info. </a:t>
            </a:r>
            <a:r>
              <a:rPr lang="en-US" altLang="en-US" dirty="0" smtClean="0">
                <a:solidFill>
                  <a:srgbClr val="FFFFFF"/>
                </a:solidFill>
                <a:effectLst/>
              </a:rPr>
              <a:t>into the Model</a:t>
            </a:r>
          </a:p>
        </p:txBody>
      </p:sp>
      <p:sp>
        <p:nvSpPr>
          <p:cNvPr id="2" name="Content Placeholder 1"/>
          <p:cNvSpPr>
            <a:spLocks noGrp="1"/>
          </p:cNvSpPr>
          <p:nvPr>
            <p:ph sz="half" idx="2"/>
          </p:nvPr>
        </p:nvSpPr>
        <p:spPr/>
        <p:txBody>
          <a:bodyPr/>
          <a:lstStyle/>
          <a:p>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19912"/>
          </a:xfrm>
        </p:spPr>
        <p:txBody>
          <a:bodyPr>
            <a:normAutofit fontScale="90000"/>
          </a:bodyPr>
          <a:lstStyle/>
          <a:p>
            <a:r>
              <a:rPr lang="en-US" sz="3400" b="1" dirty="0" smtClean="0">
                <a:solidFill>
                  <a:srgbClr val="FFFFFF"/>
                </a:solidFill>
                <a:effectLst/>
                <a:latin typeface="Calibri" panose="020F0502020204030204" pitchFamily="34" charset="0"/>
              </a:rPr>
              <a:t>Example Stormwater </a:t>
            </a:r>
            <a:r>
              <a:rPr lang="en-US" sz="3400" b="1" dirty="0" smtClean="0">
                <a:solidFill>
                  <a:srgbClr val="FFFFFF"/>
                </a:solidFill>
                <a:effectLst/>
                <a:latin typeface="Calibri" panose="020F0502020204030204" pitchFamily="34" charset="0"/>
              </a:rPr>
              <a:t>Beneficial Uses for a Typical House </a:t>
            </a:r>
            <a:endParaRPr lang="en-US" sz="3400" b="1" dirty="0">
              <a:solidFill>
                <a:srgbClr val="FFFFFF"/>
              </a:solidFill>
              <a:effectLst/>
              <a:latin typeface="Calibri" panose="020F0502020204030204" pitchFamily="34" charset="0"/>
            </a:endParaRPr>
          </a:p>
        </p:txBody>
      </p:sp>
      <p:sp>
        <p:nvSpPr>
          <p:cNvPr id="3" name="Content Placeholder 2"/>
          <p:cNvSpPr>
            <a:spLocks noGrp="1"/>
          </p:cNvSpPr>
          <p:nvPr>
            <p:ph idx="1"/>
          </p:nvPr>
        </p:nvSpPr>
        <p:spPr>
          <a:xfrm>
            <a:off x="457200" y="1676400"/>
            <a:ext cx="8229600" cy="4922520"/>
          </a:xfrm>
        </p:spPr>
        <p:txBody>
          <a:bodyPr>
            <a:normAutofit fontScale="85000" lnSpcReduction="20000"/>
          </a:bodyPr>
          <a:lstStyle/>
          <a:p>
            <a:pPr>
              <a:lnSpc>
                <a:spcPct val="110000"/>
              </a:lnSpc>
              <a:spcAft>
                <a:spcPts val="1000"/>
              </a:spcAft>
            </a:pPr>
            <a:r>
              <a:rPr lang="en-US" dirty="0" smtClean="0">
                <a:solidFill>
                  <a:srgbClr val="FFFFFF"/>
                </a:solidFill>
                <a:effectLst/>
                <a:latin typeface="Calibri" panose="020F0502020204030204" pitchFamily="34" charset="0"/>
                <a:cs typeface="Times New Roman" pitchFamily="18" charset="0"/>
              </a:rPr>
              <a:t>The estimated roof runoff for a typical 2,000 ft</a:t>
            </a:r>
            <a:r>
              <a:rPr lang="en-US" baseline="30000" dirty="0" smtClean="0">
                <a:solidFill>
                  <a:srgbClr val="FFFFFF"/>
                </a:solidFill>
                <a:effectLst/>
                <a:latin typeface="Calibri" panose="020F0502020204030204" pitchFamily="34" charset="0"/>
                <a:cs typeface="Times New Roman" pitchFamily="18" charset="0"/>
              </a:rPr>
              <a:t>2</a:t>
            </a:r>
            <a:r>
              <a:rPr lang="en-US" dirty="0" smtClean="0">
                <a:solidFill>
                  <a:srgbClr val="FFFFFF"/>
                </a:solidFill>
                <a:effectLst/>
                <a:latin typeface="Calibri" panose="020F0502020204030204" pitchFamily="34" charset="0"/>
                <a:cs typeface="Times New Roman" pitchFamily="18" charset="0"/>
              </a:rPr>
              <a:t>, 1- ½ level, house (roof area of about 1,300 ft</a:t>
            </a:r>
            <a:r>
              <a:rPr lang="en-US" baseline="30000" dirty="0" smtClean="0">
                <a:solidFill>
                  <a:srgbClr val="FFFFFF"/>
                </a:solidFill>
                <a:effectLst/>
                <a:latin typeface="Calibri" panose="020F0502020204030204" pitchFamily="34" charset="0"/>
                <a:cs typeface="Times New Roman" pitchFamily="18" charset="0"/>
              </a:rPr>
              <a:t>2</a:t>
            </a:r>
            <a:r>
              <a:rPr lang="en-US" dirty="0" smtClean="0">
                <a:solidFill>
                  <a:srgbClr val="FFFFFF"/>
                </a:solidFill>
                <a:effectLst/>
                <a:latin typeface="Calibri" panose="020F0502020204030204" pitchFamily="34" charset="0"/>
                <a:cs typeface="Times New Roman" pitchFamily="18" charset="0"/>
              </a:rPr>
              <a:t>) would be about 40,000 gallons per </a:t>
            </a:r>
            <a:r>
              <a:rPr lang="en-US" dirty="0" smtClean="0">
                <a:solidFill>
                  <a:srgbClr val="FFFFFF"/>
                </a:solidFill>
                <a:effectLst/>
                <a:latin typeface="Calibri" panose="020F0502020204030204" pitchFamily="34" charset="0"/>
                <a:cs typeface="Times New Roman" pitchFamily="18" charset="0"/>
              </a:rPr>
              <a:t>year having </a:t>
            </a:r>
            <a:r>
              <a:rPr lang="en-US" dirty="0" smtClean="0">
                <a:solidFill>
                  <a:srgbClr val="FFFFFF"/>
                </a:solidFill>
                <a:effectLst/>
                <a:latin typeface="Calibri" panose="020F0502020204030204" pitchFamily="34" charset="0"/>
                <a:cs typeface="Times New Roman" pitchFamily="18" charset="0"/>
              </a:rPr>
              <a:t>about 50 inches of rain a year. </a:t>
            </a:r>
          </a:p>
          <a:p>
            <a:pPr>
              <a:lnSpc>
                <a:spcPct val="110000"/>
              </a:lnSpc>
              <a:spcAft>
                <a:spcPts val="1000"/>
              </a:spcAft>
            </a:pPr>
            <a:r>
              <a:rPr lang="en-US" dirty="0" smtClean="0">
                <a:solidFill>
                  <a:srgbClr val="FFFFFF"/>
                </a:solidFill>
                <a:effectLst/>
                <a:latin typeface="Calibri" panose="020F0502020204030204" pitchFamily="34" charset="0"/>
                <a:cs typeface="Times New Roman" pitchFamily="18" charset="0"/>
              </a:rPr>
              <a:t>The total water use for this household is about 100,000 gallons per year, with the amount used for toilet flushing being about 12,000 gallons, with another 3,000 gallons used for landscaping irrigation. </a:t>
            </a:r>
          </a:p>
          <a:p>
            <a:pPr>
              <a:lnSpc>
                <a:spcPct val="110000"/>
              </a:lnSpc>
              <a:spcAft>
                <a:spcPts val="1000"/>
              </a:spcAft>
            </a:pPr>
            <a:r>
              <a:rPr lang="en-US" dirty="0" smtClean="0">
                <a:solidFill>
                  <a:srgbClr val="FFFFFF"/>
                </a:solidFill>
                <a:effectLst/>
                <a:latin typeface="Calibri" panose="020F0502020204030204" pitchFamily="34" charset="0"/>
                <a:cs typeface="Times New Roman" pitchFamily="18" charset="0"/>
              </a:rPr>
              <a:t>For this example, the roof runoff would supply almost three times the amount of water needed for toilet flushing and landscape irrigation.</a:t>
            </a:r>
            <a:endParaRPr lang="en-US" dirty="0">
              <a:solidFill>
                <a:srgbClr val="FFFFFF"/>
              </a:solidFill>
              <a:effectLst/>
              <a:latin typeface="Calibri" panose="020F0502020204030204" pitchFamily="34" charset="0"/>
              <a:cs typeface="Times New Roman" pitchFamily="18" charset="0"/>
            </a:endParaRPr>
          </a:p>
        </p:txBody>
      </p:sp>
    </p:spTree>
    <p:extLst>
      <p:ext uri="{BB962C8B-B14F-4D97-AF65-F5344CB8AC3E}">
        <p14:creationId xmlns:p14="http://schemas.microsoft.com/office/powerpoint/2010/main" val="19642158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3650" name="Group 322"/>
          <p:cNvGraphicFramePr>
            <a:graphicFrameLocks noGrp="1"/>
          </p:cNvGraphicFramePr>
          <p:nvPr>
            <p:extLst>
              <p:ext uri="{D42A27DB-BD31-4B8C-83A1-F6EECF244321}">
                <p14:modId xmlns:p14="http://schemas.microsoft.com/office/powerpoint/2010/main" val="4139687667"/>
              </p:ext>
            </p:extLst>
          </p:nvPr>
        </p:nvGraphicFramePr>
        <p:xfrm>
          <a:off x="186537" y="1600200"/>
          <a:ext cx="8763000" cy="4783403"/>
        </p:xfrm>
        <a:graphic>
          <a:graphicData uri="http://schemas.openxmlformats.org/drawingml/2006/table">
            <a:tbl>
              <a:tblPr/>
              <a:tblGrid>
                <a:gridCol w="2021838"/>
                <a:gridCol w="2916360"/>
                <a:gridCol w="1961865"/>
                <a:gridCol w="1862937"/>
              </a:tblGrid>
              <a:tr h="9217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January</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113 gal/day/house</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July</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428</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8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February</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243</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August</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479</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March</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126</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September</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211</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18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April</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175</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October</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71</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766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May</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149</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November</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71</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217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June</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248</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FFFF"/>
                          </a:solidFill>
                          <a:effectLst/>
                          <a:latin typeface="Calibri" pitchFamily="34" charset="0"/>
                          <a:ea typeface="Times New Roman" pitchFamily="18" charset="0"/>
                          <a:cs typeface="Arial" charset="0"/>
                        </a:rPr>
                        <a:t>December</a:t>
                      </a:r>
                      <a:endParaRPr kumimoji="0" lang="en-US" sz="2800" b="0" i="0" u="none" strike="noStrike" cap="none" normalizeH="0" baseline="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FF"/>
                          </a:solidFill>
                          <a:effectLst/>
                          <a:latin typeface="Calibri" pitchFamily="34" charset="0"/>
                          <a:ea typeface="Times New Roman" pitchFamily="18" charset="0"/>
                          <a:cs typeface="Arial" charset="0"/>
                        </a:rPr>
                        <a:t>71</a:t>
                      </a:r>
                      <a:endParaRPr kumimoji="0" lang="en-US" sz="2800" b="0" i="0" u="none" strike="noStrike" cap="none" normalizeH="0" baseline="0" dirty="0" smtClean="0">
                        <a:ln>
                          <a:noFill/>
                        </a:ln>
                        <a:solidFill>
                          <a:srgbClr val="FFFFFF"/>
                        </a:solidFill>
                        <a:effectLst/>
                        <a:latin typeface="Times New Roman" pitchFamily="18"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6359" name="Rectangle 160"/>
          <p:cNvSpPr>
            <a:spLocks noChangeArrowheads="1"/>
          </p:cNvSpPr>
          <p:nvPr/>
        </p:nvSpPr>
        <p:spPr bwMode="auto">
          <a:xfrm>
            <a:off x="186537" y="136267"/>
            <a:ext cx="87630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1" fontAlgn="auto" hangingPunct="1">
              <a:spcBef>
                <a:spcPts val="0"/>
              </a:spcBef>
              <a:spcAft>
                <a:spcPts val="0"/>
              </a:spcAft>
            </a:pPr>
            <a:r>
              <a:rPr lang="en-US" sz="2800" dirty="0">
                <a:solidFill>
                  <a:srgbClr val="FFFFFF"/>
                </a:solidFill>
                <a:latin typeface="Calibri"/>
              </a:rPr>
              <a:t>The expected per household water use (gallons/day) from cisterns for toilet flushing and outside irrigation (ET deficit only) for the Kansas City study area (6 homes per acre) is: </a:t>
            </a:r>
          </a:p>
        </p:txBody>
      </p:sp>
    </p:spTree>
    <p:extLst>
      <p:ext uri="{BB962C8B-B14F-4D97-AF65-F5344CB8AC3E}">
        <p14:creationId xmlns:p14="http://schemas.microsoft.com/office/powerpoint/2010/main" val="23045443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763000" cy="1066800"/>
          </a:xfrm>
        </p:spPr>
        <p:txBody>
          <a:bodyPr>
            <a:noAutofit/>
          </a:bodyPr>
          <a:lstStyle/>
          <a:p>
            <a:r>
              <a:rPr lang="en-US" sz="2800" b="1" dirty="0" smtClean="0">
                <a:solidFill>
                  <a:srgbClr val="FFFFFF"/>
                </a:solidFill>
                <a:effectLst/>
                <a:latin typeface="Calibri" panose="020F0502020204030204" pitchFamily="34" charset="0"/>
              </a:rPr>
              <a:t>Continuous Simulations Using Long-Term Rain Records</a:t>
            </a:r>
            <a:br>
              <a:rPr lang="en-US" sz="2800" b="1" dirty="0" smtClean="0">
                <a:solidFill>
                  <a:srgbClr val="FFFFFF"/>
                </a:solidFill>
                <a:effectLst/>
                <a:latin typeface="Calibri" panose="020F0502020204030204" pitchFamily="34" charset="0"/>
              </a:rPr>
            </a:br>
            <a:r>
              <a:rPr lang="en-US" sz="2800" b="1" dirty="0" smtClean="0">
                <a:solidFill>
                  <a:srgbClr val="FFFFFF"/>
                </a:solidFill>
                <a:effectLst/>
                <a:latin typeface="Calibri" panose="020F0502020204030204" pitchFamily="34" charset="0"/>
              </a:rPr>
              <a:t>to Develop Performance Curves for Roof Runoff Storage</a:t>
            </a:r>
            <a:br>
              <a:rPr lang="en-US" sz="2800" b="1" dirty="0" smtClean="0">
                <a:solidFill>
                  <a:srgbClr val="FFFFFF"/>
                </a:solidFill>
                <a:effectLst/>
                <a:latin typeface="Calibri" panose="020F0502020204030204" pitchFamily="34" charset="0"/>
              </a:rPr>
            </a:br>
            <a:r>
              <a:rPr lang="en-US" sz="2800" b="1" dirty="0" smtClean="0">
                <a:solidFill>
                  <a:srgbClr val="FFFFFF"/>
                </a:solidFill>
                <a:effectLst/>
                <a:latin typeface="Calibri" panose="020F0502020204030204" pitchFamily="34" charset="0"/>
              </a:rPr>
              <a:t>in Tanks for Later Irrigation</a:t>
            </a:r>
            <a:endParaRPr lang="en-US" sz="2800" b="1" dirty="0">
              <a:solidFill>
                <a:srgbClr val="FFFFFF"/>
              </a:solidFill>
              <a:effectLst/>
              <a:latin typeface="Calibri" panose="020F0502020204030204" pitchFamily="34" charset="0"/>
            </a:endParaRPr>
          </a:p>
        </p:txBody>
      </p:sp>
      <p:sp>
        <p:nvSpPr>
          <p:cNvPr id="3" name="Content Placeholder 2"/>
          <p:cNvSpPr>
            <a:spLocks noGrp="1"/>
          </p:cNvSpPr>
          <p:nvPr>
            <p:ph idx="1"/>
          </p:nvPr>
        </p:nvSpPr>
        <p:spPr>
          <a:xfrm>
            <a:off x="76200" y="1295400"/>
            <a:ext cx="2438400" cy="4821531"/>
          </a:xfrm>
        </p:spPr>
        <p:txBody>
          <a:bodyPr>
            <a:noAutofit/>
          </a:bodyPr>
          <a:lstStyle/>
          <a:p>
            <a:pPr marL="0" indent="0">
              <a:buNone/>
            </a:pPr>
            <a:r>
              <a:rPr lang="en-US" sz="2400" dirty="0" smtClean="0">
                <a:solidFill>
                  <a:srgbClr val="FFFFFF"/>
                </a:solidFill>
                <a:effectLst/>
                <a:latin typeface="Calibri" panose="020F0502020204030204" pitchFamily="34" charset="0"/>
              </a:rPr>
              <a:t>Input </a:t>
            </a:r>
            <a:r>
              <a:rPr lang="en-US" sz="2400" dirty="0" smtClean="0">
                <a:solidFill>
                  <a:srgbClr val="FFFFFF"/>
                </a:solidFill>
                <a:effectLst/>
                <a:latin typeface="Calibri" panose="020F0502020204030204" pitchFamily="34" charset="0"/>
              </a:rPr>
              <a:t>screen for a water </a:t>
            </a:r>
            <a:r>
              <a:rPr lang="en-US" sz="2400" dirty="0" smtClean="0">
                <a:solidFill>
                  <a:srgbClr val="FFFFFF"/>
                </a:solidFill>
                <a:effectLst/>
                <a:latin typeface="Calibri" panose="020F0502020204030204" pitchFamily="34" charset="0"/>
              </a:rPr>
              <a:t>tank. This </a:t>
            </a:r>
            <a:r>
              <a:rPr lang="en-US" sz="2400" dirty="0" smtClean="0">
                <a:solidFill>
                  <a:srgbClr val="FFFFFF"/>
                </a:solidFill>
                <a:effectLst/>
                <a:latin typeface="Calibri" panose="020F0502020204030204" pitchFamily="34" charset="0"/>
              </a:rPr>
              <a:t>example screen is for a 35-gallon rain </a:t>
            </a:r>
            <a:r>
              <a:rPr lang="en-US" sz="2400" dirty="0" smtClean="0">
                <a:solidFill>
                  <a:srgbClr val="FFFFFF"/>
                </a:solidFill>
                <a:effectLst/>
                <a:latin typeface="Calibri" panose="020F0502020204030204" pitchFamily="34" charset="0"/>
              </a:rPr>
              <a:t>barrel, one per house (86 homes with a total roof area of 1.866 acres). The water use was calculated based on total landscaped areas and toilet flushing.</a:t>
            </a:r>
            <a:endParaRPr lang="en-US" sz="2400" dirty="0">
              <a:solidFill>
                <a:srgbClr val="FFFFFF"/>
              </a:solidFill>
              <a:effectLst/>
              <a:latin typeface="Calibri" panose="020F0502020204030204" pitchFamily="34" charset="0"/>
            </a:endParaRPr>
          </a:p>
        </p:txBody>
      </p:sp>
      <p:pic>
        <p:nvPicPr>
          <p:cNvPr id="286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642" t="23880" r="24254" b="38060"/>
          <a:stretch/>
        </p:blipFill>
        <p:spPr bwMode="auto">
          <a:xfrm>
            <a:off x="2514601" y="1371600"/>
            <a:ext cx="6629400" cy="5418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244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228600" y="1447800"/>
          <a:ext cx="8686800" cy="5181600"/>
        </p:xfrm>
        <a:graphic>
          <a:graphicData uri="http://schemas.openxmlformats.org/drawingml/2006/chart">
            <c:chart xmlns:c="http://schemas.openxmlformats.org/drawingml/2006/chart" xmlns:r="http://schemas.openxmlformats.org/officeDocument/2006/relationships" r:id="rId3"/>
          </a:graphicData>
        </a:graphic>
      </p:graphicFrame>
      <p:sp>
        <p:nvSpPr>
          <p:cNvPr id="24579" name="TextBox 2"/>
          <p:cNvSpPr txBox="1">
            <a:spLocks noChangeArrowheads="1"/>
          </p:cNvSpPr>
          <p:nvPr/>
        </p:nvSpPr>
        <p:spPr bwMode="auto">
          <a:xfrm>
            <a:off x="228600" y="0"/>
            <a:ext cx="8763000" cy="1477963"/>
          </a:xfrm>
          <a:prstGeom prst="rect">
            <a:avLst/>
          </a:prstGeom>
          <a:noFill/>
          <a:ln w="9525">
            <a:noFill/>
            <a:miter lim="800000"/>
            <a:headEnd/>
            <a:tailEnd/>
          </a:ln>
        </p:spPr>
        <p:txBody>
          <a:bodyPr>
            <a:spAutoFit/>
          </a:bodyPr>
          <a:lstStyle/>
          <a:p>
            <a:pPr algn="ctr" eaLnBrk="1" fontAlgn="auto" hangingPunct="1">
              <a:spcBef>
                <a:spcPts val="0"/>
              </a:spcBef>
              <a:spcAft>
                <a:spcPts val="0"/>
              </a:spcAft>
            </a:pPr>
            <a:r>
              <a:rPr lang="en-US" sz="3000" b="1" dirty="0">
                <a:solidFill>
                  <a:prstClr val="white"/>
                </a:solidFill>
                <a:latin typeface="Calibri"/>
              </a:rPr>
              <a:t>Reductions in Annual Flow Quantity from Directly Connected Roofs with the </a:t>
            </a:r>
            <a:r>
              <a:rPr lang="en-US" sz="3000" b="1" dirty="0" smtClean="0">
                <a:solidFill>
                  <a:prstClr val="white"/>
                </a:solidFill>
                <a:latin typeface="Calibri"/>
              </a:rPr>
              <a:t>Use </a:t>
            </a:r>
            <a:r>
              <a:rPr lang="en-US" sz="3000" b="1" dirty="0">
                <a:solidFill>
                  <a:prstClr val="white"/>
                </a:solidFill>
                <a:latin typeface="Calibri"/>
              </a:rPr>
              <a:t>of Rain Barrels and Water Tanks (Kansas City CSO Study Area)</a:t>
            </a:r>
          </a:p>
        </p:txBody>
      </p:sp>
    </p:spTree>
    <p:extLst>
      <p:ext uri="{BB962C8B-B14F-4D97-AF65-F5344CB8AC3E}">
        <p14:creationId xmlns:p14="http://schemas.microsoft.com/office/powerpoint/2010/main" val="24233948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58737246"/>
              </p:ext>
            </p:extLst>
          </p:nvPr>
        </p:nvGraphicFramePr>
        <p:xfrm>
          <a:off x="304800" y="1524000"/>
          <a:ext cx="8686800" cy="4877856"/>
        </p:xfrm>
        <a:graphic>
          <a:graphicData uri="http://schemas.openxmlformats.org/drawingml/2006/table">
            <a:tbl>
              <a:tblPr/>
              <a:tblGrid>
                <a:gridCol w="1828800"/>
                <a:gridCol w="1443409"/>
                <a:gridCol w="2061791"/>
                <a:gridCol w="1524000"/>
                <a:gridCol w="1828800"/>
              </a:tblGrid>
              <a:tr h="1301184">
                <a:tc>
                  <a:txBody>
                    <a:bodyPr/>
                    <a:lstStyle/>
                    <a:p>
                      <a:pPr marL="0" marR="0" algn="ctr">
                        <a:spcBef>
                          <a:spcPts val="0"/>
                        </a:spcBef>
                        <a:spcAft>
                          <a:spcPts val="0"/>
                        </a:spcAft>
                      </a:pPr>
                      <a:r>
                        <a:rPr lang="en-US" sz="2400" b="1" dirty="0" smtClean="0">
                          <a:solidFill>
                            <a:srgbClr val="FFFFFF"/>
                          </a:solidFill>
                          <a:latin typeface="Calibri"/>
                          <a:ea typeface="Times New Roman"/>
                          <a:cs typeface="Times New Roman"/>
                        </a:rPr>
                        <a:t>Storage </a:t>
                      </a:r>
                      <a:r>
                        <a:rPr lang="en-US" sz="2400" b="1" dirty="0">
                          <a:solidFill>
                            <a:srgbClr val="FFFFFF"/>
                          </a:solidFill>
                          <a:latin typeface="Calibri"/>
                          <a:ea typeface="Times New Roman"/>
                          <a:cs typeface="Times New Roman"/>
                        </a:rPr>
                        <a:t>per house (</a:t>
                      </a:r>
                      <a:r>
                        <a:rPr lang="en-US" sz="2400" b="1" baseline="0" dirty="0" smtClean="0">
                          <a:solidFill>
                            <a:srgbClr val="FFFFFF"/>
                          </a:solidFill>
                          <a:latin typeface="Calibri"/>
                          <a:ea typeface="Times New Roman"/>
                          <a:cs typeface="Times New Roman"/>
                        </a:rPr>
                        <a:t>ft</a:t>
                      </a:r>
                      <a:r>
                        <a:rPr lang="en-US" sz="2400" b="1" baseline="30000" dirty="0" smtClean="0">
                          <a:solidFill>
                            <a:srgbClr val="FFFFFF"/>
                          </a:solidFill>
                          <a:latin typeface="Calibri"/>
                          <a:ea typeface="Times New Roman"/>
                          <a:cs typeface="Times New Roman"/>
                        </a:rPr>
                        <a:t>3</a:t>
                      </a:r>
                      <a:r>
                        <a:rPr lang="en-US" sz="2400" b="1" baseline="0" dirty="0" smtClean="0">
                          <a:solidFill>
                            <a:srgbClr val="FFFFFF"/>
                          </a:solidFill>
                          <a:latin typeface="Calibri"/>
                          <a:ea typeface="Times New Roman"/>
                          <a:cs typeface="Times New Roman"/>
                        </a:rPr>
                        <a:t> per ft</a:t>
                      </a:r>
                      <a:r>
                        <a:rPr lang="en-US" sz="2400" b="1" baseline="30000" dirty="0" smtClean="0">
                          <a:solidFill>
                            <a:srgbClr val="FFFFFF"/>
                          </a:solidFill>
                          <a:latin typeface="Calibri"/>
                          <a:ea typeface="Times New Roman"/>
                          <a:cs typeface="Times New Roman"/>
                        </a:rPr>
                        <a:t>2</a:t>
                      </a:r>
                      <a:r>
                        <a:rPr lang="en-US" sz="2400" b="1" baseline="0" dirty="0" smtClean="0">
                          <a:solidFill>
                            <a:srgbClr val="FFFFFF"/>
                          </a:solidFill>
                          <a:latin typeface="Calibri"/>
                          <a:ea typeface="Times New Roman"/>
                          <a:cs typeface="Times New Roman"/>
                        </a:rPr>
                        <a:t> of roof area</a:t>
                      </a:r>
                      <a:r>
                        <a:rPr lang="en-US" sz="2400" b="1" dirty="0" smtClean="0">
                          <a:solidFill>
                            <a:srgbClr val="FFFFFF"/>
                          </a:solidFill>
                          <a:latin typeface="Calibri"/>
                          <a:ea typeface="Times New Roman"/>
                          <a:cs typeface="Times New Roman"/>
                        </a:rPr>
                        <a:t>)</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smtClean="0">
                          <a:solidFill>
                            <a:srgbClr val="FFFFFF"/>
                          </a:solidFill>
                          <a:latin typeface="Calibri" pitchFamily="34" charset="0"/>
                          <a:ea typeface="Times New Roman"/>
                          <a:cs typeface="Calibri" pitchFamily="34" charset="0"/>
                        </a:rPr>
                        <a:t>Reduction</a:t>
                      </a:r>
                      <a:r>
                        <a:rPr lang="en-US" sz="2400" b="1" baseline="0" dirty="0" smtClean="0">
                          <a:solidFill>
                            <a:srgbClr val="FFFFFF"/>
                          </a:solidFill>
                          <a:latin typeface="Calibri" pitchFamily="34" charset="0"/>
                          <a:ea typeface="Times New Roman"/>
                          <a:cs typeface="Calibri" pitchFamily="34" charset="0"/>
                        </a:rPr>
                        <a:t> in annual roof runoff (%)</a:t>
                      </a:r>
                      <a:endParaRPr lang="en-US" sz="2400" b="1" dirty="0">
                        <a:solidFill>
                          <a:srgbClr val="FFFFFF"/>
                        </a:solidFill>
                        <a:latin typeface="Calibri" pitchFamily="34" charset="0"/>
                        <a:ea typeface="Times New Roman"/>
                        <a:cs typeface="Calibri"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smtClean="0">
                          <a:solidFill>
                            <a:srgbClr val="FFFFFF"/>
                          </a:solidFill>
                          <a:latin typeface="Calibri"/>
                          <a:ea typeface="Times New Roman"/>
                          <a:cs typeface="Times New Roman"/>
                        </a:rPr>
                        <a:t>Number of</a:t>
                      </a:r>
                      <a:br>
                        <a:rPr lang="en-US" sz="2400" b="1" dirty="0" smtClean="0">
                          <a:solidFill>
                            <a:srgbClr val="FFFFFF"/>
                          </a:solidFill>
                          <a:latin typeface="Calibri"/>
                          <a:ea typeface="Times New Roman"/>
                          <a:cs typeface="Times New Roman"/>
                        </a:rPr>
                      </a:br>
                      <a:r>
                        <a:rPr lang="en-US" sz="2400" b="1" dirty="0" smtClean="0">
                          <a:solidFill>
                            <a:srgbClr val="FFFFFF"/>
                          </a:solidFill>
                          <a:latin typeface="Calibri"/>
                          <a:ea typeface="Times New Roman"/>
                          <a:cs typeface="Times New Roman"/>
                        </a:rPr>
                        <a:t>35-gallon </a:t>
                      </a:r>
                      <a:r>
                        <a:rPr lang="en-US" sz="2400" b="1" dirty="0">
                          <a:solidFill>
                            <a:srgbClr val="FFFFFF"/>
                          </a:solidFill>
                          <a:latin typeface="Calibri"/>
                          <a:ea typeface="Times New Roman"/>
                          <a:cs typeface="Times New Roman"/>
                        </a:rPr>
                        <a:t>rain </a:t>
                      </a:r>
                      <a:r>
                        <a:rPr lang="en-US" sz="2400" b="1" dirty="0" smtClean="0">
                          <a:solidFill>
                            <a:srgbClr val="FFFFFF"/>
                          </a:solidFill>
                          <a:latin typeface="Calibri"/>
                          <a:ea typeface="Times New Roman"/>
                          <a:cs typeface="Times New Roman"/>
                        </a:rPr>
                        <a:t>barrels for</a:t>
                      </a:r>
                      <a:br>
                        <a:rPr lang="en-US" sz="2400" b="1" dirty="0" smtClean="0">
                          <a:solidFill>
                            <a:srgbClr val="FFFFFF"/>
                          </a:solidFill>
                          <a:latin typeface="Calibri"/>
                          <a:ea typeface="Times New Roman"/>
                          <a:cs typeface="Times New Roman"/>
                        </a:rPr>
                      </a:br>
                      <a:r>
                        <a:rPr lang="en-US" sz="2400" b="1" dirty="0" smtClean="0">
                          <a:solidFill>
                            <a:srgbClr val="FFFFFF"/>
                          </a:solidFill>
                          <a:latin typeface="Calibri"/>
                          <a:ea typeface="Times New Roman"/>
                          <a:cs typeface="Times New Roman"/>
                        </a:rPr>
                        <a:t>945 ft</a:t>
                      </a:r>
                      <a:r>
                        <a:rPr lang="en-US" sz="2400" b="1" baseline="30000" dirty="0" smtClean="0">
                          <a:solidFill>
                            <a:srgbClr val="FFFFFF"/>
                          </a:solidFill>
                          <a:latin typeface="Calibri"/>
                          <a:ea typeface="Times New Roman"/>
                          <a:cs typeface="Times New Roman"/>
                        </a:rPr>
                        <a:t>2</a:t>
                      </a:r>
                      <a:r>
                        <a:rPr lang="en-US" sz="2400" b="1" dirty="0" smtClean="0">
                          <a:solidFill>
                            <a:srgbClr val="FFFFFF"/>
                          </a:solidFill>
                          <a:latin typeface="Calibri"/>
                          <a:ea typeface="Times New Roman"/>
                          <a:cs typeface="Times New Roman"/>
                        </a:rPr>
                        <a:t> roof</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smtClean="0">
                          <a:solidFill>
                            <a:srgbClr val="FFFFFF"/>
                          </a:solidFill>
                          <a:latin typeface="Calibri"/>
                          <a:ea typeface="Times New Roman"/>
                          <a:cs typeface="Times New Roman"/>
                        </a:rPr>
                        <a:t>Tank </a:t>
                      </a:r>
                      <a:r>
                        <a:rPr lang="en-US" sz="2400" b="1" dirty="0">
                          <a:solidFill>
                            <a:srgbClr val="FFFFFF"/>
                          </a:solidFill>
                          <a:latin typeface="Calibri"/>
                          <a:ea typeface="Times New Roman"/>
                          <a:cs typeface="Times New Roman"/>
                        </a:rPr>
                        <a:t>height size required if 5 ft D (ft)</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smtClean="0">
                          <a:solidFill>
                            <a:srgbClr val="FFFFFF"/>
                          </a:solidFill>
                          <a:latin typeface="Calibri"/>
                          <a:ea typeface="Times New Roman"/>
                          <a:cs typeface="Times New Roman"/>
                        </a:rPr>
                        <a:t>Tank </a:t>
                      </a:r>
                      <a:r>
                        <a:rPr lang="en-US" sz="2400" b="1" dirty="0">
                          <a:solidFill>
                            <a:srgbClr val="FFFFFF"/>
                          </a:solidFill>
                          <a:latin typeface="Calibri"/>
                          <a:ea typeface="Times New Roman"/>
                          <a:cs typeface="Times New Roman"/>
                        </a:rPr>
                        <a:t>height size required if 10 ft D (ft)</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328">
                <a:tc>
                  <a:txBody>
                    <a:bodyPr/>
                    <a:lstStyle/>
                    <a:p>
                      <a:pPr marL="0" marR="0" algn="r">
                        <a:spcBef>
                          <a:spcPts val="0"/>
                        </a:spcBef>
                        <a:spcAft>
                          <a:spcPts val="0"/>
                        </a:spcAft>
                      </a:pPr>
                      <a:r>
                        <a:rPr lang="en-US" sz="2400" b="1" dirty="0" smtClean="0">
                          <a:solidFill>
                            <a:srgbClr val="FFFFFF"/>
                          </a:solidFill>
                          <a:latin typeface="Calibri"/>
                          <a:ea typeface="Times New Roman"/>
                          <a:cs typeface="Times New Roman"/>
                        </a:rPr>
                        <a:t>0.005</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smtClean="0">
                          <a:solidFill>
                            <a:schemeClr val="tx1"/>
                          </a:solidFill>
                          <a:latin typeface="Calibri" pitchFamily="34" charset="0"/>
                          <a:ea typeface="Times New Roman"/>
                          <a:cs typeface="Calibri" pitchFamily="34" charset="0"/>
                        </a:rPr>
                        <a:t>24</a:t>
                      </a:r>
                      <a:endParaRPr lang="en-US" sz="2400" b="1" dirty="0">
                        <a:solidFill>
                          <a:schemeClr val="tx1"/>
                        </a:solidFill>
                        <a:latin typeface="Calibri" pitchFamily="34" charset="0"/>
                        <a:ea typeface="Times New Roman"/>
                        <a:cs typeface="Calibri"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US" sz="2400" b="1" dirty="0">
                          <a:solidFill>
                            <a:srgbClr val="000000"/>
                          </a:solidFill>
                          <a:latin typeface="Calibri"/>
                          <a:ea typeface="Times New Roman"/>
                          <a:cs typeface="Times New Roman"/>
                        </a:rPr>
                        <a:t>1</a:t>
                      </a:r>
                      <a:endParaRPr lang="en-US" sz="2400" b="1"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US" sz="2400" b="1" dirty="0">
                          <a:solidFill>
                            <a:srgbClr val="FFFFFF"/>
                          </a:solidFill>
                          <a:latin typeface="Calibri"/>
                          <a:ea typeface="Times New Roman"/>
                          <a:cs typeface="Times New Roman"/>
                        </a:rPr>
                        <a:t>0.24</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FFFFFF"/>
                          </a:solidFill>
                          <a:latin typeface="Calibri"/>
                          <a:ea typeface="Times New Roman"/>
                          <a:cs typeface="Times New Roman"/>
                        </a:rPr>
                        <a:t>0.060</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5888">
                <a:tc>
                  <a:txBody>
                    <a:bodyPr/>
                    <a:lstStyle/>
                    <a:p>
                      <a:pPr marL="0" marR="0" algn="r">
                        <a:spcBef>
                          <a:spcPts val="0"/>
                        </a:spcBef>
                        <a:spcAft>
                          <a:spcPts val="0"/>
                        </a:spcAft>
                      </a:pPr>
                      <a:r>
                        <a:rPr lang="en-US" sz="2400" b="1" dirty="0" smtClean="0">
                          <a:solidFill>
                            <a:srgbClr val="FFFFFF"/>
                          </a:solidFill>
                          <a:latin typeface="Calibri"/>
                          <a:ea typeface="Times New Roman"/>
                          <a:cs typeface="Times New Roman"/>
                        </a:rPr>
                        <a:t>0.010</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smtClean="0">
                          <a:solidFill>
                            <a:schemeClr val="tx1"/>
                          </a:solidFill>
                          <a:latin typeface="Calibri" pitchFamily="34" charset="0"/>
                          <a:ea typeface="Times New Roman"/>
                          <a:cs typeface="Calibri" pitchFamily="34" charset="0"/>
                        </a:rPr>
                        <a:t>29</a:t>
                      </a:r>
                      <a:endParaRPr lang="en-US" sz="2400" b="1" dirty="0">
                        <a:solidFill>
                          <a:schemeClr val="tx1"/>
                        </a:solidFill>
                        <a:latin typeface="Calibri" pitchFamily="34" charset="0"/>
                        <a:ea typeface="Times New Roman"/>
                        <a:cs typeface="Calibri"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US" sz="2400" b="1" dirty="0">
                          <a:solidFill>
                            <a:srgbClr val="000000"/>
                          </a:solidFill>
                          <a:latin typeface="Calibri"/>
                          <a:ea typeface="Times New Roman"/>
                          <a:cs typeface="Times New Roman"/>
                        </a:rPr>
                        <a:t>2</a:t>
                      </a:r>
                      <a:endParaRPr lang="en-US" sz="2400" b="1"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US" sz="2400" b="1">
                          <a:solidFill>
                            <a:srgbClr val="FFFFFF"/>
                          </a:solidFill>
                          <a:latin typeface="Calibri"/>
                          <a:ea typeface="Times New Roman"/>
                          <a:cs typeface="Times New Roman"/>
                        </a:rPr>
                        <a:t>0.45</a:t>
                      </a:r>
                      <a:endParaRPr lang="en-US" sz="2400" b="1">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FFFFFF"/>
                          </a:solidFill>
                          <a:latin typeface="Calibri"/>
                          <a:ea typeface="Times New Roman"/>
                          <a:cs typeface="Times New Roman"/>
                        </a:rPr>
                        <a:t>0.12</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328">
                <a:tc>
                  <a:txBody>
                    <a:bodyPr/>
                    <a:lstStyle/>
                    <a:p>
                      <a:pPr marL="0" marR="0" algn="r">
                        <a:spcBef>
                          <a:spcPts val="0"/>
                        </a:spcBef>
                        <a:spcAft>
                          <a:spcPts val="0"/>
                        </a:spcAft>
                      </a:pPr>
                      <a:r>
                        <a:rPr lang="en-US" sz="2400" b="1" dirty="0" smtClean="0">
                          <a:solidFill>
                            <a:srgbClr val="FFFFFF"/>
                          </a:solidFill>
                          <a:latin typeface="Calibri"/>
                          <a:ea typeface="Times New Roman"/>
                          <a:cs typeface="Times New Roman"/>
                        </a:rPr>
                        <a:t>0.020</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smtClean="0">
                          <a:solidFill>
                            <a:schemeClr val="tx1"/>
                          </a:solidFill>
                          <a:latin typeface="Calibri" pitchFamily="34" charset="0"/>
                          <a:ea typeface="Times New Roman"/>
                          <a:cs typeface="Calibri" pitchFamily="34" charset="0"/>
                        </a:rPr>
                        <a:t>39</a:t>
                      </a:r>
                      <a:endParaRPr lang="en-US" sz="2400" b="1" dirty="0">
                        <a:solidFill>
                          <a:schemeClr val="tx1"/>
                        </a:solidFill>
                        <a:latin typeface="Calibri" pitchFamily="34" charset="0"/>
                        <a:ea typeface="Times New Roman"/>
                        <a:cs typeface="Calibri"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US" sz="2400" b="1" dirty="0">
                          <a:solidFill>
                            <a:srgbClr val="000000"/>
                          </a:solidFill>
                          <a:latin typeface="Calibri"/>
                          <a:ea typeface="Times New Roman"/>
                          <a:cs typeface="Times New Roman"/>
                        </a:rPr>
                        <a:t>4</a:t>
                      </a:r>
                      <a:endParaRPr lang="en-US" sz="2400" b="1"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US" sz="2400" b="1" dirty="0">
                          <a:solidFill>
                            <a:srgbClr val="FFFFFF"/>
                          </a:solidFill>
                          <a:latin typeface="Calibri"/>
                          <a:ea typeface="Times New Roman"/>
                          <a:cs typeface="Times New Roman"/>
                        </a:rPr>
                        <a:t>0.96</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FFFFFF"/>
                          </a:solidFill>
                          <a:latin typeface="Calibri"/>
                          <a:ea typeface="Times New Roman"/>
                          <a:cs typeface="Times New Roman"/>
                        </a:rPr>
                        <a:t>0.24</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328">
                <a:tc>
                  <a:txBody>
                    <a:bodyPr/>
                    <a:lstStyle/>
                    <a:p>
                      <a:pPr marL="0" marR="0" algn="r">
                        <a:spcBef>
                          <a:spcPts val="0"/>
                        </a:spcBef>
                        <a:spcAft>
                          <a:spcPts val="0"/>
                        </a:spcAft>
                      </a:pPr>
                      <a:r>
                        <a:rPr lang="en-US" sz="2400" b="1" dirty="0" smtClean="0">
                          <a:solidFill>
                            <a:srgbClr val="FFFFFF"/>
                          </a:solidFill>
                          <a:latin typeface="Calibri"/>
                          <a:ea typeface="Times New Roman"/>
                          <a:cs typeface="Times New Roman"/>
                        </a:rPr>
                        <a:t>0.050</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smtClean="0">
                          <a:solidFill>
                            <a:srgbClr val="FFFFFF"/>
                          </a:solidFill>
                          <a:latin typeface="Calibri" pitchFamily="34" charset="0"/>
                          <a:ea typeface="Times New Roman"/>
                          <a:cs typeface="Calibri" pitchFamily="34" charset="0"/>
                        </a:rPr>
                        <a:t>56</a:t>
                      </a:r>
                      <a:endParaRPr lang="en-US" sz="2400" b="1" dirty="0">
                        <a:solidFill>
                          <a:srgbClr val="FFFFFF"/>
                        </a:solidFill>
                        <a:latin typeface="Calibri" pitchFamily="34" charset="0"/>
                        <a:ea typeface="Times New Roman"/>
                        <a:cs typeface="Calibri"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FF0000"/>
                          </a:solidFill>
                          <a:latin typeface="Calibri"/>
                          <a:ea typeface="Times New Roman"/>
                          <a:cs typeface="Times New Roman"/>
                        </a:rPr>
                        <a:t>10</a:t>
                      </a:r>
                      <a:endParaRPr lang="en-US" sz="2400" b="1" dirty="0">
                        <a:solidFill>
                          <a:srgbClr val="FF0000"/>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000000"/>
                          </a:solidFill>
                          <a:latin typeface="Calibri"/>
                          <a:ea typeface="Times New Roman"/>
                          <a:cs typeface="Times New Roman"/>
                        </a:rPr>
                        <a:t>2.4</a:t>
                      </a:r>
                      <a:endParaRPr lang="en-US" sz="2400" b="1"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US" sz="2400" b="1" dirty="0">
                          <a:solidFill>
                            <a:srgbClr val="FFFFFF"/>
                          </a:solidFill>
                          <a:latin typeface="Calibri"/>
                          <a:ea typeface="Times New Roman"/>
                          <a:cs typeface="Times New Roman"/>
                        </a:rPr>
                        <a:t>0.60</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5888">
                <a:tc>
                  <a:txBody>
                    <a:bodyPr/>
                    <a:lstStyle/>
                    <a:p>
                      <a:pPr marL="0" marR="0" algn="r">
                        <a:spcBef>
                          <a:spcPts val="0"/>
                        </a:spcBef>
                        <a:spcAft>
                          <a:spcPts val="0"/>
                        </a:spcAft>
                      </a:pPr>
                      <a:r>
                        <a:rPr lang="en-US" sz="2400" b="1" dirty="0" smtClean="0">
                          <a:solidFill>
                            <a:srgbClr val="FFFFFF"/>
                          </a:solidFill>
                          <a:latin typeface="Calibri"/>
                          <a:ea typeface="Times New Roman"/>
                          <a:cs typeface="Times New Roman"/>
                        </a:rPr>
                        <a:t>0.12</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smtClean="0">
                          <a:solidFill>
                            <a:srgbClr val="FFFFFF"/>
                          </a:solidFill>
                          <a:latin typeface="Calibri" pitchFamily="34" charset="0"/>
                          <a:ea typeface="Times New Roman"/>
                          <a:cs typeface="Calibri" pitchFamily="34" charset="0"/>
                        </a:rPr>
                        <a:t>74</a:t>
                      </a:r>
                      <a:endParaRPr lang="en-US" sz="2400" b="1" dirty="0">
                        <a:solidFill>
                          <a:srgbClr val="FFFFFF"/>
                        </a:solidFill>
                        <a:latin typeface="Calibri" pitchFamily="34" charset="0"/>
                        <a:ea typeface="Times New Roman"/>
                        <a:cs typeface="Calibri"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FF0000"/>
                          </a:solidFill>
                          <a:latin typeface="Calibri"/>
                          <a:ea typeface="Times New Roman"/>
                          <a:cs typeface="Times New Roman"/>
                        </a:rPr>
                        <a:t>25</a:t>
                      </a:r>
                      <a:endParaRPr lang="en-US" sz="2400" b="1" dirty="0">
                        <a:solidFill>
                          <a:srgbClr val="FF0000"/>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000000"/>
                          </a:solidFill>
                          <a:latin typeface="Calibri"/>
                          <a:ea typeface="Times New Roman"/>
                          <a:cs typeface="Times New Roman"/>
                        </a:rPr>
                        <a:t>6.0</a:t>
                      </a:r>
                      <a:endParaRPr lang="en-US" sz="2400" b="1"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r">
                        <a:spcBef>
                          <a:spcPts val="0"/>
                        </a:spcBef>
                        <a:spcAft>
                          <a:spcPts val="0"/>
                        </a:spcAft>
                      </a:pPr>
                      <a:r>
                        <a:rPr lang="en-US" sz="2400" b="1" dirty="0">
                          <a:solidFill>
                            <a:srgbClr val="FFFFFF"/>
                          </a:solidFill>
                          <a:latin typeface="Calibri"/>
                          <a:ea typeface="Times New Roman"/>
                          <a:cs typeface="Times New Roman"/>
                        </a:rPr>
                        <a:t>1.5</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328">
                <a:tc>
                  <a:txBody>
                    <a:bodyPr/>
                    <a:lstStyle/>
                    <a:p>
                      <a:pPr marL="0" marR="0" algn="r">
                        <a:spcBef>
                          <a:spcPts val="0"/>
                        </a:spcBef>
                        <a:spcAft>
                          <a:spcPts val="0"/>
                        </a:spcAft>
                      </a:pPr>
                      <a:r>
                        <a:rPr lang="en-US" sz="2400" b="1" dirty="0" smtClean="0">
                          <a:solidFill>
                            <a:srgbClr val="FFFFFF"/>
                          </a:solidFill>
                          <a:latin typeface="Calibri"/>
                          <a:ea typeface="Times New Roman"/>
                          <a:cs typeface="Times New Roman"/>
                        </a:rPr>
                        <a:t>0.50</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smtClean="0">
                          <a:solidFill>
                            <a:srgbClr val="FFFFFF"/>
                          </a:solidFill>
                          <a:latin typeface="Calibri" pitchFamily="34" charset="0"/>
                          <a:ea typeface="Times New Roman"/>
                          <a:cs typeface="Calibri" pitchFamily="34" charset="0"/>
                        </a:rPr>
                        <a:t>99</a:t>
                      </a:r>
                      <a:endParaRPr lang="en-US" sz="2400" b="1" dirty="0">
                        <a:solidFill>
                          <a:srgbClr val="FFFFFF"/>
                        </a:solidFill>
                        <a:latin typeface="Calibri" pitchFamily="34" charset="0"/>
                        <a:ea typeface="Times New Roman"/>
                        <a:cs typeface="Calibri"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FF0000"/>
                          </a:solidFill>
                          <a:latin typeface="Calibri"/>
                          <a:ea typeface="Times New Roman"/>
                          <a:cs typeface="Times New Roman"/>
                        </a:rPr>
                        <a:t>100</a:t>
                      </a:r>
                      <a:endParaRPr lang="en-US" sz="2400" b="1" dirty="0">
                        <a:solidFill>
                          <a:srgbClr val="FF0000"/>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FFFFFF"/>
                          </a:solidFill>
                          <a:latin typeface="Calibri"/>
                          <a:ea typeface="Times New Roman"/>
                          <a:cs typeface="Times New Roman"/>
                        </a:rPr>
                        <a:t>24</a:t>
                      </a:r>
                      <a:endParaRPr lang="en-US" sz="2400" b="1" dirty="0">
                        <a:solidFill>
                          <a:srgbClr val="FFFFFF"/>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400" b="1" dirty="0">
                          <a:solidFill>
                            <a:srgbClr val="000000"/>
                          </a:solidFill>
                          <a:latin typeface="Calibri"/>
                          <a:ea typeface="Times New Roman"/>
                          <a:cs typeface="Times New Roman"/>
                        </a:rPr>
                        <a:t>6.0</a:t>
                      </a:r>
                      <a:endParaRPr lang="en-US" sz="2400" b="1"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25649" name="TextBox 2"/>
          <p:cNvSpPr txBox="1">
            <a:spLocks noChangeArrowheads="1"/>
          </p:cNvSpPr>
          <p:nvPr/>
        </p:nvSpPr>
        <p:spPr bwMode="auto">
          <a:xfrm>
            <a:off x="228600" y="457200"/>
            <a:ext cx="8686800" cy="646331"/>
          </a:xfrm>
          <a:prstGeom prst="rect">
            <a:avLst/>
          </a:prstGeom>
          <a:noFill/>
          <a:ln w="9525">
            <a:noFill/>
            <a:miter lim="800000"/>
            <a:headEnd/>
            <a:tailEnd/>
          </a:ln>
        </p:spPr>
        <p:txBody>
          <a:bodyPr>
            <a:spAutoFit/>
          </a:bodyPr>
          <a:lstStyle/>
          <a:p>
            <a:pPr algn="ctr" eaLnBrk="1" fontAlgn="auto" hangingPunct="1">
              <a:spcBef>
                <a:spcPts val="0"/>
              </a:spcBef>
              <a:spcAft>
                <a:spcPts val="0"/>
              </a:spcAft>
            </a:pPr>
            <a:r>
              <a:rPr lang="en-US" sz="3600" b="1" dirty="0">
                <a:solidFill>
                  <a:srgbClr val="FFFFFF"/>
                </a:solidFill>
                <a:latin typeface="Calibri" pitchFamily="34" charset="0"/>
                <a:cs typeface="Calibri" pitchFamily="34" charset="0"/>
              </a:rPr>
              <a:t>Cistern/Storage Tank Sizing vs. Performance</a:t>
            </a:r>
          </a:p>
        </p:txBody>
      </p:sp>
    </p:spTree>
    <p:extLst>
      <p:ext uri="{BB962C8B-B14F-4D97-AF65-F5344CB8AC3E}">
        <p14:creationId xmlns:p14="http://schemas.microsoft.com/office/powerpoint/2010/main" val="24759843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97089"/>
            <a:ext cx="8534400" cy="5632311"/>
          </a:xfrm>
          <a:prstGeom prst="rect">
            <a:avLst/>
          </a:prstGeom>
          <a:noFill/>
        </p:spPr>
        <p:txBody>
          <a:bodyPr wrap="square" rtlCol="0">
            <a:spAutoFit/>
          </a:bodyPr>
          <a:lstStyle/>
          <a:p>
            <a:r>
              <a:rPr lang="en-US" sz="2400" dirty="0">
                <a:solidFill>
                  <a:srgbClr val="FFFFFF"/>
                </a:solidFill>
                <a:latin typeface="Calibri" panose="020F0502020204030204" pitchFamily="34" charset="0"/>
              </a:rPr>
              <a:t>In many areas, rainfall occurs out of synchronization with the ET requirements, requiring unusually large storage tanks, or limited performance. For other situations, the ratio of landscaped land available to irrigate was small compared to the roof areas, also leading to limited performance. In the Central and Great Lakes regions of the U.S., the greatest benefits of water storage tanks was observed, as these areas have rainfall that well match the ET deficits. In very wet (the South East or North West) areas of the U.S., performance was limited because of insufficient landscaped areas in medium density residential areas compared to roof areas to utilize most of the available roof runoff water. In the South West, the rainfall pattern was significantly out of sync with the ET deficit, also resulting in reduced benefits. In the Central and Great Lakes regions, water storage tanks of about 0.5 inches of storage can provide about 70-90% roof runoff reductions.</a:t>
            </a:r>
            <a:endParaRPr lang="en-US" sz="2400" dirty="0" smtClean="0">
              <a:solidFill>
                <a:srgbClr val="FFFFFF"/>
              </a:solidFill>
              <a:latin typeface="Calibri" panose="020F0502020204030204" pitchFamily="34" charset="0"/>
            </a:endParaRPr>
          </a:p>
        </p:txBody>
      </p:sp>
      <p:sp>
        <p:nvSpPr>
          <p:cNvPr id="3" name="TextBox 2"/>
          <p:cNvSpPr txBox="1"/>
          <p:nvPr/>
        </p:nvSpPr>
        <p:spPr>
          <a:xfrm>
            <a:off x="3124199" y="221159"/>
            <a:ext cx="2957861" cy="769441"/>
          </a:xfrm>
          <a:prstGeom prst="rect">
            <a:avLst/>
          </a:prstGeom>
          <a:noFill/>
        </p:spPr>
        <p:txBody>
          <a:bodyPr wrap="none" rtlCol="0">
            <a:spAutoFit/>
          </a:bodyPr>
          <a:lstStyle/>
          <a:p>
            <a:r>
              <a:rPr lang="en-US" sz="4400" b="1" dirty="0" smtClean="0">
                <a:solidFill>
                  <a:srgbClr val="FFFFFF"/>
                </a:solidFill>
                <a:latin typeface="Calibri" panose="020F0502020204030204" pitchFamily="34" charset="0"/>
              </a:rPr>
              <a:t>Conclusions</a:t>
            </a:r>
            <a:endParaRPr lang="en-US" sz="4400" b="1" dirty="0" smtClean="0">
              <a:solidFill>
                <a:srgbClr val="FFFFFF"/>
              </a:solidFill>
              <a:latin typeface="Calibri" panose="020F0502020204030204" pitchFamily="34" charset="0"/>
            </a:endParaRPr>
          </a:p>
        </p:txBody>
      </p:sp>
    </p:spTree>
    <p:extLst>
      <p:ext uri="{BB962C8B-B14F-4D97-AF65-F5344CB8AC3E}">
        <p14:creationId xmlns:p14="http://schemas.microsoft.com/office/powerpoint/2010/main" val="26695588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2346" y="838200"/>
            <a:ext cx="8077200" cy="4401205"/>
          </a:xfrm>
          <a:prstGeom prst="rect">
            <a:avLst/>
          </a:prstGeom>
          <a:noFill/>
        </p:spPr>
        <p:txBody>
          <a:bodyPr wrap="square" rtlCol="0">
            <a:spAutoFit/>
          </a:bodyPr>
          <a:lstStyle/>
          <a:p>
            <a:r>
              <a:rPr lang="en-US" sz="2800" dirty="0" smtClean="0">
                <a:solidFill>
                  <a:srgbClr val="FFFFFF"/>
                </a:solidFill>
                <a:latin typeface="Calibri" panose="020F0502020204030204" pitchFamily="34" charset="0"/>
              </a:rPr>
              <a:t>If stormwater management was the goal of the water tanks, an excess amount of water could be applied to the landscaping, or even discharged to the drainage system or receiving water. Substantial amounts of water can be added to typical turf grass after a rain, without damage to the vegetation. If in a combined sewer area, the stored water in the tank can be released during periods of low flows to decrease overflows. Receiving waters can also benefit by receiving additional flows during low flow periods.</a:t>
            </a:r>
            <a:endParaRPr lang="en-US" sz="2800" dirty="0" smtClean="0">
              <a:solidFill>
                <a:srgbClr val="FFFFFF"/>
              </a:solidFill>
              <a:latin typeface="Calibri" panose="020F0502020204030204" pitchFamily="34" charset="0"/>
            </a:endParaRPr>
          </a:p>
        </p:txBody>
      </p:sp>
    </p:spTree>
    <p:extLst>
      <p:ext uri="{BB962C8B-B14F-4D97-AF65-F5344CB8AC3E}">
        <p14:creationId xmlns:p14="http://schemas.microsoft.com/office/powerpoint/2010/main" val="21936684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990600"/>
          </a:xfrm>
        </p:spPr>
        <p:txBody>
          <a:bodyPr>
            <a:noAutofit/>
          </a:bodyPr>
          <a:lstStyle/>
          <a:p>
            <a:r>
              <a:rPr lang="en-US" sz="3400" b="1" dirty="0" smtClean="0">
                <a:solidFill>
                  <a:srgbClr val="FFFFFF"/>
                </a:solidFill>
                <a:effectLst/>
              </a:rPr>
              <a:t>Heavily Urbanized Developing Countries In Water Stressed </a:t>
            </a:r>
            <a:r>
              <a:rPr lang="en-US" sz="3400" b="1" dirty="0" smtClean="0">
                <a:solidFill>
                  <a:srgbClr val="FFFFFF"/>
                </a:solidFill>
                <a:effectLst/>
              </a:rPr>
              <a:t>Areas (China, India)</a:t>
            </a:r>
            <a:endParaRPr lang="en-US" sz="3400" b="1" dirty="0">
              <a:solidFill>
                <a:srgbClr val="FFFFFF"/>
              </a:solidFill>
              <a:effectLst/>
            </a:endParaRPr>
          </a:p>
        </p:txBody>
      </p:sp>
      <p:sp>
        <p:nvSpPr>
          <p:cNvPr id="3" name="Content Placeholder 2"/>
          <p:cNvSpPr>
            <a:spLocks noGrp="1"/>
          </p:cNvSpPr>
          <p:nvPr>
            <p:ph idx="1"/>
          </p:nvPr>
        </p:nvSpPr>
        <p:spPr>
          <a:xfrm>
            <a:off x="3276600" y="1219200"/>
            <a:ext cx="5867400" cy="4191000"/>
          </a:xfrm>
        </p:spPr>
        <p:txBody>
          <a:bodyPr>
            <a:noAutofit/>
          </a:bodyPr>
          <a:lstStyle/>
          <a:p>
            <a:pPr>
              <a:spcAft>
                <a:spcPts val="1000"/>
              </a:spcAft>
            </a:pPr>
            <a:r>
              <a:rPr lang="en-US" sz="2400" dirty="0" smtClean="0">
                <a:solidFill>
                  <a:srgbClr val="FFFFFF"/>
                </a:solidFill>
                <a:effectLst/>
              </a:rPr>
              <a:t>Most concerned with harvesting as much runoff as possible, with minimal concern related to water quality. </a:t>
            </a:r>
          </a:p>
          <a:p>
            <a:pPr>
              <a:spcAft>
                <a:spcPts val="1000"/>
              </a:spcAft>
            </a:pPr>
            <a:r>
              <a:rPr lang="en-US" sz="2400" dirty="0" smtClean="0">
                <a:solidFill>
                  <a:srgbClr val="FFFFFF"/>
                </a:solidFill>
                <a:effectLst/>
              </a:rPr>
              <a:t>Not only is roof runoff harvested, but also runoff from all urban areas. Usually, all paved areas are used to harvest runoff, as maximum volumes are needed to augment the poor quality and poorly available local sources. </a:t>
            </a:r>
          </a:p>
          <a:p>
            <a:pPr>
              <a:spcAft>
                <a:spcPts val="1000"/>
              </a:spcAft>
            </a:pPr>
            <a:r>
              <a:rPr lang="en-US" sz="2400" dirty="0" smtClean="0">
                <a:solidFill>
                  <a:srgbClr val="FFFFFF"/>
                </a:solidFill>
                <a:effectLst/>
              </a:rPr>
              <a:t>The water is stored in large ponds, or injected to shallow aquifers. These improve the water quality to some extent, greatly depending on the storage conditions. </a:t>
            </a:r>
            <a:endParaRPr lang="en-US" sz="2400" dirty="0">
              <a:solidFill>
                <a:srgbClr val="FFFFFF"/>
              </a:solidFill>
              <a:effectLst/>
            </a:endParaRPr>
          </a:p>
        </p:txBody>
      </p:sp>
      <p:pic>
        <p:nvPicPr>
          <p:cNvPr id="22530" name="Picture 2" descr="http://chinawaterrisk.org/wp-content/uploads/2012/04/Cities-as-Catchme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427" y="1363632"/>
            <a:ext cx="2732689" cy="253164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1831" y="3900225"/>
            <a:ext cx="2923236" cy="461665"/>
          </a:xfrm>
          <a:prstGeom prst="rect">
            <a:avLst/>
          </a:prstGeom>
          <a:noFill/>
        </p:spPr>
        <p:txBody>
          <a:bodyPr wrap="none" rtlCol="0">
            <a:spAutoFit/>
          </a:bodyPr>
          <a:lstStyle/>
          <a:p>
            <a:r>
              <a:rPr lang="en-US" sz="2400" dirty="0" smtClean="0">
                <a:solidFill>
                  <a:srgbClr val="FFFFFF"/>
                </a:solidFill>
              </a:rPr>
              <a:t>Hong Kong AECOM</a:t>
            </a:r>
            <a:endParaRPr lang="en-US" sz="2400" dirty="0" smtClean="0">
              <a:solidFill>
                <a:srgbClr val="FFFFFF"/>
              </a:solidFill>
            </a:endParaRPr>
          </a:p>
        </p:txBody>
      </p:sp>
      <p:pic>
        <p:nvPicPr>
          <p:cNvPr id="22532" name="Picture 4" descr=" VISHWANATH (n.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539" y="4377812"/>
            <a:ext cx="3101798" cy="20542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36616" y="6396335"/>
            <a:ext cx="1903534" cy="461665"/>
          </a:xfrm>
          <a:prstGeom prst="rect">
            <a:avLst/>
          </a:prstGeom>
        </p:spPr>
        <p:txBody>
          <a:bodyPr wrap="none">
            <a:spAutoFit/>
          </a:bodyPr>
          <a:lstStyle/>
          <a:p>
            <a:r>
              <a:rPr lang="en-US" sz="2400" dirty="0">
                <a:solidFill>
                  <a:srgbClr val="FFFFFF"/>
                </a:solidFill>
                <a:latin typeface="Calibri" panose="020F0502020204030204" pitchFamily="34" charset="0"/>
              </a:rPr>
              <a:t>VISHWANATH</a:t>
            </a:r>
          </a:p>
        </p:txBody>
      </p:sp>
    </p:spTree>
    <p:extLst>
      <p:ext uri="{BB962C8B-B14F-4D97-AF65-F5344CB8AC3E}">
        <p14:creationId xmlns:p14="http://schemas.microsoft.com/office/powerpoint/2010/main" val="1074122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48" y="304800"/>
            <a:ext cx="8915400" cy="685800"/>
          </a:xfrm>
        </p:spPr>
        <p:txBody>
          <a:bodyPr>
            <a:normAutofit fontScale="90000"/>
          </a:bodyPr>
          <a:lstStyle/>
          <a:p>
            <a:r>
              <a:rPr lang="en-US" sz="3300" b="1" dirty="0" smtClean="0">
                <a:solidFill>
                  <a:srgbClr val="FFFFFF"/>
                </a:solidFill>
                <a:effectLst/>
              </a:rPr>
              <a:t>Developing Countries With Large Rural </a:t>
            </a:r>
            <a:r>
              <a:rPr lang="en-US" sz="3300" b="1" dirty="0" smtClean="0">
                <a:solidFill>
                  <a:srgbClr val="FFFFFF"/>
                </a:solidFill>
                <a:effectLst/>
              </a:rPr>
              <a:t>Populations (Africa)</a:t>
            </a:r>
            <a:endParaRPr lang="en-US" sz="3300" b="1" dirty="0" smtClean="0">
              <a:solidFill>
                <a:srgbClr val="FFFFFF"/>
              </a:solidFill>
              <a:effectLst/>
            </a:endParaRPr>
          </a:p>
        </p:txBody>
      </p:sp>
      <p:sp>
        <p:nvSpPr>
          <p:cNvPr id="3" name="Content Placeholder 2"/>
          <p:cNvSpPr>
            <a:spLocks noGrp="1"/>
          </p:cNvSpPr>
          <p:nvPr>
            <p:ph idx="1"/>
          </p:nvPr>
        </p:nvSpPr>
        <p:spPr>
          <a:xfrm>
            <a:off x="381000" y="1219201"/>
            <a:ext cx="8610600" cy="2971800"/>
          </a:xfrm>
        </p:spPr>
        <p:txBody>
          <a:bodyPr/>
          <a:lstStyle/>
          <a:p>
            <a:pPr>
              <a:spcAft>
                <a:spcPts val="1000"/>
              </a:spcAft>
            </a:pPr>
            <a:r>
              <a:rPr lang="en-US" sz="2400" dirty="0" smtClean="0">
                <a:solidFill>
                  <a:srgbClr val="FFFFFF"/>
                </a:solidFill>
                <a:effectLst/>
              </a:rPr>
              <a:t>Most of the runoff harvesting schemes focus on collecting roof runoff for storage in tanks near homes. </a:t>
            </a:r>
          </a:p>
          <a:p>
            <a:pPr>
              <a:spcAft>
                <a:spcPts val="1000"/>
              </a:spcAft>
            </a:pPr>
            <a:r>
              <a:rPr lang="en-US" sz="2400" dirty="0" smtClean="0">
                <a:solidFill>
                  <a:srgbClr val="FFFFFF"/>
                </a:solidFill>
                <a:effectLst/>
              </a:rPr>
              <a:t>The water is used for all domestic purposes and for irrigation of food subsistence crops during dry weather. </a:t>
            </a:r>
          </a:p>
          <a:p>
            <a:pPr>
              <a:spcAft>
                <a:spcPts val="1000"/>
              </a:spcAft>
            </a:pPr>
            <a:r>
              <a:rPr lang="en-US" sz="2400" dirty="0" smtClean="0">
                <a:solidFill>
                  <a:srgbClr val="FFFFFF"/>
                </a:solidFill>
                <a:effectLst/>
              </a:rPr>
              <a:t>The storage tanks are therefore relatively large to provide seasonal storage.</a:t>
            </a:r>
            <a:endParaRPr lang="en-US" sz="2400" dirty="0">
              <a:solidFill>
                <a:srgbClr val="FFFFFF"/>
              </a:solidFill>
              <a:effectLst/>
            </a:endParaRPr>
          </a:p>
        </p:txBody>
      </p:sp>
      <p:pic>
        <p:nvPicPr>
          <p:cNvPr id="4" name="Picture 3"/>
          <p:cNvPicPr/>
          <p:nvPr/>
        </p:nvPicPr>
        <p:blipFill>
          <a:blip r:embed="rId2" cstate="print"/>
          <a:srcRect/>
          <a:stretch>
            <a:fillRect/>
          </a:stretch>
        </p:blipFill>
        <p:spPr bwMode="auto">
          <a:xfrm>
            <a:off x="381000" y="3891786"/>
            <a:ext cx="3324860" cy="2520315"/>
          </a:xfrm>
          <a:prstGeom prst="rect">
            <a:avLst/>
          </a:prstGeom>
          <a:noFill/>
          <a:ln w="9525">
            <a:noFill/>
            <a:miter lim="800000"/>
            <a:headEnd/>
            <a:tailEnd/>
          </a:ln>
        </p:spPr>
      </p:pic>
      <p:sp>
        <p:nvSpPr>
          <p:cNvPr id="5" name="TextBox 4"/>
          <p:cNvSpPr txBox="1"/>
          <p:nvPr/>
        </p:nvSpPr>
        <p:spPr>
          <a:xfrm>
            <a:off x="380999" y="6412101"/>
            <a:ext cx="2805127" cy="461665"/>
          </a:xfrm>
          <a:prstGeom prst="rect">
            <a:avLst/>
          </a:prstGeom>
          <a:noFill/>
        </p:spPr>
        <p:txBody>
          <a:bodyPr wrap="none" rtlCol="0">
            <a:spAutoFit/>
          </a:bodyPr>
          <a:lstStyle/>
          <a:p>
            <a:r>
              <a:rPr lang="en-US" sz="2400" dirty="0" smtClean="0">
                <a:solidFill>
                  <a:srgbClr val="FFFFFF"/>
                </a:solidFill>
              </a:rPr>
              <a:t>Tanzania (Elsevier)</a:t>
            </a:r>
            <a:endParaRPr lang="en-US" sz="2400" dirty="0" smtClean="0">
              <a:solidFill>
                <a:srgbClr val="FFFFFF"/>
              </a:solidFill>
            </a:endParaRPr>
          </a:p>
        </p:txBody>
      </p:sp>
    </p:spTree>
    <p:extLst>
      <p:ext uri="{BB962C8B-B14F-4D97-AF65-F5344CB8AC3E}">
        <p14:creationId xmlns:p14="http://schemas.microsoft.com/office/powerpoint/2010/main" val="37613680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normAutofit fontScale="90000"/>
          </a:bodyPr>
          <a:lstStyle/>
          <a:p>
            <a:r>
              <a:rPr lang="en-US" sz="3400" b="1" dirty="0" smtClean="0">
                <a:solidFill>
                  <a:srgbClr val="FFFFFF"/>
                </a:solidFill>
                <a:effectLst/>
              </a:rPr>
              <a:t>Developed Countries With Large Urban Populations in Water Stressed </a:t>
            </a:r>
            <a:r>
              <a:rPr lang="en-US" sz="3400" b="1" dirty="0" smtClean="0">
                <a:solidFill>
                  <a:srgbClr val="FFFFFF"/>
                </a:solidFill>
                <a:effectLst/>
              </a:rPr>
              <a:t>Areas (Australia)</a:t>
            </a:r>
            <a:endParaRPr lang="en-US" sz="3400" b="1" dirty="0" smtClean="0">
              <a:solidFill>
                <a:srgbClr val="FFFFFF"/>
              </a:solidFill>
              <a:effectLst/>
            </a:endParaRPr>
          </a:p>
        </p:txBody>
      </p:sp>
      <p:sp>
        <p:nvSpPr>
          <p:cNvPr id="3" name="Content Placeholder 2"/>
          <p:cNvSpPr>
            <a:spLocks noGrp="1"/>
          </p:cNvSpPr>
          <p:nvPr>
            <p:ph idx="1"/>
          </p:nvPr>
        </p:nvSpPr>
        <p:spPr>
          <a:xfrm>
            <a:off x="3276600" y="1295400"/>
            <a:ext cx="5867400" cy="5562600"/>
          </a:xfrm>
        </p:spPr>
        <p:txBody>
          <a:bodyPr>
            <a:normAutofit fontScale="92500" lnSpcReduction="10000"/>
          </a:bodyPr>
          <a:lstStyle/>
          <a:p>
            <a:pPr>
              <a:spcAft>
                <a:spcPts val="1000"/>
              </a:spcAft>
            </a:pPr>
            <a:r>
              <a:rPr lang="en-US" sz="2400" dirty="0" smtClean="0">
                <a:solidFill>
                  <a:srgbClr val="FFFFFF"/>
                </a:solidFill>
                <a:effectLst/>
              </a:rPr>
              <a:t>In </a:t>
            </a:r>
            <a:r>
              <a:rPr lang="en-US" sz="2400" dirty="0" smtClean="0">
                <a:solidFill>
                  <a:srgbClr val="FFFFFF"/>
                </a:solidFill>
                <a:effectLst/>
              </a:rPr>
              <a:t>most cases, the runoff is collected from roofs and stored in large tanks adjacent to buildings where the water is used for non-potable uses.</a:t>
            </a:r>
          </a:p>
          <a:p>
            <a:pPr>
              <a:spcAft>
                <a:spcPts val="1000"/>
              </a:spcAft>
            </a:pPr>
            <a:r>
              <a:rPr lang="en-US" sz="2400" dirty="0" smtClean="0">
                <a:solidFill>
                  <a:srgbClr val="FFFFFF"/>
                </a:solidFill>
                <a:effectLst/>
              </a:rPr>
              <a:t>In some rural cases, the water is used for all domestic water uses. In large development water harvesting projects, runoff is collected from all areas and undergoes some pretreatment before storage in large (usually underground) storage tanks. </a:t>
            </a:r>
          </a:p>
          <a:p>
            <a:pPr>
              <a:spcAft>
                <a:spcPts val="1000"/>
              </a:spcAft>
            </a:pPr>
            <a:r>
              <a:rPr lang="en-US" sz="2400" dirty="0" smtClean="0">
                <a:solidFill>
                  <a:srgbClr val="FFFFFF"/>
                </a:solidFill>
                <a:effectLst/>
              </a:rPr>
              <a:t>The water then undergoes very sophisticated water treatment before use. In many cases, this highly treated harvested runoff is still restricted to non-potable uses.</a:t>
            </a:r>
            <a:endParaRPr lang="en-US" sz="2400" dirty="0">
              <a:solidFill>
                <a:srgbClr val="FFFFFF"/>
              </a:solidFill>
              <a:effectLst/>
            </a:endParaRPr>
          </a:p>
        </p:txBody>
      </p:sp>
      <p:pic>
        <p:nvPicPr>
          <p:cNvPr id="4" name="Picture 2" descr="IMGP0440"/>
          <p:cNvPicPr>
            <a:picLocks noChangeAspect="1" noChangeArrowheads="1"/>
          </p:cNvPicPr>
          <p:nvPr/>
        </p:nvPicPr>
        <p:blipFill>
          <a:blip r:embed="rId2" cstate="print"/>
          <a:srcRect/>
          <a:stretch>
            <a:fillRect/>
          </a:stretch>
        </p:blipFill>
        <p:spPr bwMode="auto">
          <a:xfrm>
            <a:off x="228600" y="1676400"/>
            <a:ext cx="2571750" cy="3429000"/>
          </a:xfrm>
          <a:prstGeom prst="rect">
            <a:avLst/>
          </a:prstGeom>
          <a:noFill/>
          <a:ln w="9525">
            <a:noFill/>
            <a:miter lim="800000"/>
            <a:headEnd/>
            <a:tailEnd/>
          </a:ln>
        </p:spPr>
      </p:pic>
      <p:sp>
        <p:nvSpPr>
          <p:cNvPr id="5" name="TextBox 4"/>
          <p:cNvSpPr txBox="1"/>
          <p:nvPr/>
        </p:nvSpPr>
        <p:spPr>
          <a:xfrm>
            <a:off x="228600" y="5257800"/>
            <a:ext cx="3124200" cy="830997"/>
          </a:xfrm>
          <a:prstGeom prst="rect">
            <a:avLst/>
          </a:prstGeom>
          <a:noFill/>
        </p:spPr>
        <p:txBody>
          <a:bodyPr wrap="square" rtlCol="0">
            <a:spAutoFit/>
          </a:bodyPr>
          <a:lstStyle/>
          <a:p>
            <a:r>
              <a:rPr lang="en-US" sz="2400" dirty="0" smtClean="0">
                <a:solidFill>
                  <a:srgbClr val="FFFFFF"/>
                </a:solidFill>
              </a:rPr>
              <a:t>Heathcote, Victoria, Australia</a:t>
            </a:r>
            <a:endParaRPr lang="en-US" sz="2400" dirty="0" smtClean="0">
              <a:solidFill>
                <a:srgbClr val="FFFFFF"/>
              </a:solidFill>
            </a:endParaRPr>
          </a:p>
        </p:txBody>
      </p:sp>
    </p:spTree>
    <p:extLst>
      <p:ext uri="{BB962C8B-B14F-4D97-AF65-F5344CB8AC3E}">
        <p14:creationId xmlns:p14="http://schemas.microsoft.com/office/powerpoint/2010/main" val="1530379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932688"/>
          </a:xfrm>
        </p:spPr>
        <p:txBody>
          <a:bodyPr>
            <a:noAutofit/>
          </a:bodyPr>
          <a:lstStyle/>
          <a:p>
            <a:r>
              <a:rPr lang="en-US" sz="3600" b="1" dirty="0" smtClean="0">
                <a:solidFill>
                  <a:srgbClr val="FFFFFF"/>
                </a:solidFill>
                <a:effectLst/>
              </a:rPr>
              <a:t>Current Stormwater</a:t>
            </a:r>
            <a:br>
              <a:rPr lang="en-US" sz="3600" b="1" dirty="0" smtClean="0">
                <a:solidFill>
                  <a:srgbClr val="FFFFFF"/>
                </a:solidFill>
                <a:effectLst/>
              </a:rPr>
            </a:br>
            <a:r>
              <a:rPr lang="en-US" sz="3600" b="1" dirty="0" smtClean="0">
                <a:solidFill>
                  <a:srgbClr val="FFFFFF"/>
                </a:solidFill>
                <a:effectLst/>
              </a:rPr>
              <a:t>Beneficial Uses in the U.S.</a:t>
            </a:r>
            <a:endParaRPr lang="en-US" sz="3600" b="1" dirty="0">
              <a:solidFill>
                <a:srgbClr val="FFFFFF"/>
              </a:solidFill>
              <a:effectLst/>
            </a:endParaRPr>
          </a:p>
        </p:txBody>
      </p:sp>
      <p:sp>
        <p:nvSpPr>
          <p:cNvPr id="3" name="Content Placeholder 2"/>
          <p:cNvSpPr>
            <a:spLocks noGrp="1"/>
          </p:cNvSpPr>
          <p:nvPr>
            <p:ph idx="1"/>
          </p:nvPr>
        </p:nvSpPr>
        <p:spPr>
          <a:xfrm>
            <a:off x="457200" y="1219200"/>
            <a:ext cx="8305800" cy="2971800"/>
          </a:xfrm>
        </p:spPr>
        <p:txBody>
          <a:bodyPr/>
          <a:lstStyle/>
          <a:p>
            <a:pPr>
              <a:spcAft>
                <a:spcPts val="1200"/>
              </a:spcAft>
            </a:pPr>
            <a:r>
              <a:rPr lang="en-US" sz="2400" dirty="0" smtClean="0">
                <a:solidFill>
                  <a:srgbClr val="FFFFFF"/>
                </a:solidFill>
                <a:effectLst/>
              </a:rPr>
              <a:t>Many of the U.S. stormwater harvesting projects are either part of a LEED</a:t>
            </a:r>
            <a:r>
              <a:rPr lang="en-US" sz="2400" baseline="30000" dirty="0" smtClean="0">
                <a:solidFill>
                  <a:srgbClr val="FFFFFF"/>
                </a:solidFill>
                <a:effectLst/>
              </a:rPr>
              <a:t>®</a:t>
            </a:r>
            <a:r>
              <a:rPr lang="en-US" sz="2400" dirty="0" smtClean="0">
                <a:solidFill>
                  <a:srgbClr val="FFFFFF"/>
                </a:solidFill>
                <a:effectLst/>
              </a:rPr>
              <a:t> certified project, and/or to help reduce stormwater discharges to combined sewer systems. </a:t>
            </a:r>
          </a:p>
          <a:p>
            <a:pPr>
              <a:spcAft>
                <a:spcPts val="1200"/>
              </a:spcAft>
            </a:pPr>
            <a:r>
              <a:rPr lang="en-US" sz="2400" dirty="0" smtClean="0">
                <a:solidFill>
                  <a:srgbClr val="FFFFFF"/>
                </a:solidFill>
                <a:effectLst/>
              </a:rPr>
              <a:t>The collected water is not used for potable uses, but mostly for irrigation uses, and sometimes for toilet flushing or for fire suppression.</a:t>
            </a:r>
          </a:p>
        </p:txBody>
      </p:sp>
      <p:pic>
        <p:nvPicPr>
          <p:cNvPr id="4" name="Picture 3" descr="NREL_Exterior.jpg"/>
          <p:cNvPicPr/>
          <p:nvPr/>
        </p:nvPicPr>
        <p:blipFill>
          <a:blip r:embed="rId2" cstate="print"/>
          <a:srcRect/>
          <a:stretch>
            <a:fillRect/>
          </a:stretch>
        </p:blipFill>
        <p:spPr bwMode="auto">
          <a:xfrm>
            <a:off x="149772" y="4114800"/>
            <a:ext cx="3507828" cy="23622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6248400" y="3774002"/>
            <a:ext cx="2633980" cy="3070860"/>
          </a:xfrm>
          <a:prstGeom prst="rect">
            <a:avLst/>
          </a:prstGeom>
          <a:noFill/>
          <a:ln w="9525">
            <a:noFill/>
            <a:miter lim="800000"/>
            <a:headEnd/>
            <a:tailEnd/>
          </a:ln>
        </p:spPr>
      </p:pic>
      <p:sp>
        <p:nvSpPr>
          <p:cNvPr id="6" name="TextBox 5"/>
          <p:cNvSpPr txBox="1"/>
          <p:nvPr/>
        </p:nvSpPr>
        <p:spPr>
          <a:xfrm>
            <a:off x="36786" y="6383197"/>
            <a:ext cx="4074192" cy="461665"/>
          </a:xfrm>
          <a:prstGeom prst="rect">
            <a:avLst/>
          </a:prstGeom>
          <a:noFill/>
        </p:spPr>
        <p:txBody>
          <a:bodyPr wrap="none" rtlCol="0">
            <a:spAutoFit/>
          </a:bodyPr>
          <a:lstStyle/>
          <a:p>
            <a:r>
              <a:rPr lang="en-US" sz="2400" dirty="0" smtClean="0">
                <a:solidFill>
                  <a:srgbClr val="FFFFFF"/>
                </a:solidFill>
              </a:rPr>
              <a:t>Philip Merrill Bldg. Annapolis</a:t>
            </a:r>
            <a:endParaRPr lang="en-US" sz="2400" dirty="0" smtClean="0">
              <a:solidFill>
                <a:srgbClr val="FFFFFF"/>
              </a:solidFill>
            </a:endParaRPr>
          </a:p>
        </p:txBody>
      </p:sp>
      <p:sp>
        <p:nvSpPr>
          <p:cNvPr id="7" name="TextBox 6"/>
          <p:cNvSpPr txBox="1"/>
          <p:nvPr/>
        </p:nvSpPr>
        <p:spPr>
          <a:xfrm>
            <a:off x="4495800" y="5626140"/>
            <a:ext cx="1752600" cy="1200329"/>
          </a:xfrm>
          <a:prstGeom prst="rect">
            <a:avLst/>
          </a:prstGeom>
          <a:noFill/>
        </p:spPr>
        <p:txBody>
          <a:bodyPr wrap="square" rtlCol="0">
            <a:spAutoFit/>
          </a:bodyPr>
          <a:lstStyle/>
          <a:p>
            <a:r>
              <a:rPr lang="en-US" sz="2400" dirty="0" smtClean="0">
                <a:solidFill>
                  <a:srgbClr val="FFFFFF"/>
                </a:solidFill>
              </a:rPr>
              <a:t>SMURRF, Santa Monica</a:t>
            </a:r>
            <a:endParaRPr lang="en-US" sz="2400" dirty="0" smtClean="0">
              <a:solidFill>
                <a:srgbClr val="FFFFFF"/>
              </a:solidFill>
            </a:endParaRPr>
          </a:p>
        </p:txBody>
      </p:sp>
    </p:spTree>
    <p:extLst>
      <p:ext uri="{BB962C8B-B14F-4D97-AF65-F5344CB8AC3E}">
        <p14:creationId xmlns:p14="http://schemas.microsoft.com/office/powerpoint/2010/main" val="38213375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152400"/>
            <a:ext cx="7543800" cy="990600"/>
          </a:xfrm>
        </p:spPr>
        <p:txBody>
          <a:bodyPr/>
          <a:lstStyle/>
          <a:p>
            <a:r>
              <a:rPr lang="en-US" b="1" dirty="0" smtClean="0">
                <a:solidFill>
                  <a:srgbClr val="FFFFFF"/>
                </a:solidFill>
                <a:effectLst/>
              </a:rPr>
              <a:t>Irrigation Water Use</a:t>
            </a:r>
            <a:endParaRPr lang="en-US" sz="2400" b="1" dirty="0">
              <a:solidFill>
                <a:srgbClr val="FFFFFF"/>
              </a:solidFill>
              <a:effectLst/>
            </a:endParaRPr>
          </a:p>
        </p:txBody>
      </p:sp>
      <p:sp>
        <p:nvSpPr>
          <p:cNvPr id="5" name="Content Placeholder 4"/>
          <p:cNvSpPr>
            <a:spLocks noGrp="1"/>
          </p:cNvSpPr>
          <p:nvPr>
            <p:ph idx="1"/>
          </p:nvPr>
        </p:nvSpPr>
        <p:spPr>
          <a:xfrm>
            <a:off x="381000" y="1066800"/>
            <a:ext cx="8001000" cy="5562600"/>
          </a:xfrm>
        </p:spPr>
        <p:txBody>
          <a:bodyPr/>
          <a:lstStyle/>
          <a:p>
            <a:pPr marL="0" lvl="0" indent="0">
              <a:buNone/>
            </a:pPr>
            <a:r>
              <a:rPr lang="en-US" sz="2400" dirty="0">
                <a:solidFill>
                  <a:srgbClr val="FFFFFF"/>
                </a:solidFill>
                <a:effectLst/>
              </a:rPr>
              <a:t>The most straight-forward beneficial use of stormwater at or near the source where the stormwater is generated is for irrigation of surrounding landscaped areas. Two approaches are</a:t>
            </a:r>
            <a:r>
              <a:rPr lang="en-US" sz="2400" dirty="0" smtClean="0">
                <a:solidFill>
                  <a:srgbClr val="FFFFFF"/>
                </a:solidFill>
                <a:effectLst/>
              </a:rPr>
              <a:t>:</a:t>
            </a:r>
          </a:p>
          <a:p>
            <a:pPr marL="0" lvl="0" indent="0">
              <a:buNone/>
            </a:pPr>
            <a:endParaRPr lang="en-US" sz="2400" dirty="0" smtClean="0">
              <a:solidFill>
                <a:srgbClr val="FFFFFF"/>
              </a:solidFill>
              <a:effectLst/>
            </a:endParaRPr>
          </a:p>
          <a:p>
            <a:pPr lvl="0"/>
            <a:r>
              <a:rPr lang="en-US" sz="2400" dirty="0" smtClean="0">
                <a:solidFill>
                  <a:srgbClr val="FFFFFF"/>
                </a:solidFill>
                <a:effectLst/>
              </a:rPr>
              <a:t>the </a:t>
            </a:r>
            <a:r>
              <a:rPr lang="en-US" sz="2400" dirty="0">
                <a:solidFill>
                  <a:srgbClr val="FFFFFF"/>
                </a:solidFill>
                <a:effectLst/>
              </a:rPr>
              <a:t>typical water conservation approach where minimal irrigation water (stored stormwater) is applied to make up the deficit between the evapotranspiration (ET) requirements of the landscaped plants and the soil moisture additions associated with rainfall, and </a:t>
            </a:r>
          </a:p>
          <a:p>
            <a:pPr marL="0" indent="0">
              <a:buNone/>
            </a:pPr>
            <a:endParaRPr lang="en-US" sz="2400" dirty="0">
              <a:solidFill>
                <a:srgbClr val="FFFFFF"/>
              </a:solidFill>
              <a:effectLst/>
            </a:endParaRPr>
          </a:p>
          <a:p>
            <a:pPr lvl="0"/>
            <a:r>
              <a:rPr lang="en-US" sz="2400" dirty="0">
                <a:solidFill>
                  <a:srgbClr val="FFFFFF"/>
                </a:solidFill>
                <a:effectLst/>
              </a:rPr>
              <a:t>maximizing stormwater use by applying as much stormwater to the plants as they can tolerate without causing harm to the vegetation.</a:t>
            </a:r>
          </a:p>
          <a:p>
            <a:endParaRPr lang="en-US" dirty="0"/>
          </a:p>
        </p:txBody>
      </p:sp>
    </p:spTree>
    <p:extLst>
      <p:ext uri="{BB962C8B-B14F-4D97-AF65-F5344CB8AC3E}">
        <p14:creationId xmlns:p14="http://schemas.microsoft.com/office/powerpoint/2010/main" val="29537446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382000" cy="2308324"/>
          </a:xfrm>
          <a:prstGeom prst="rect">
            <a:avLst/>
          </a:prstGeom>
        </p:spPr>
        <p:txBody>
          <a:bodyPr wrap="square">
            <a:spAutoFit/>
          </a:bodyPr>
          <a:lstStyle/>
          <a:p>
            <a:r>
              <a:rPr lang="en-US" sz="2400" dirty="0" smtClean="0">
                <a:solidFill>
                  <a:srgbClr val="FFFFFF"/>
                </a:solidFill>
              </a:rPr>
              <a:t>The following table shows the monthly </a:t>
            </a:r>
            <a:r>
              <a:rPr lang="en-US" sz="2400" dirty="0">
                <a:solidFill>
                  <a:srgbClr val="FFFFFF"/>
                </a:solidFill>
              </a:rPr>
              <a:t>average rainfall for the 1973 through 1999 period at the Kansas City airport, a 26 year unbroken continuous rain record. </a:t>
            </a:r>
            <a:r>
              <a:rPr lang="en-US" sz="2400" dirty="0" smtClean="0">
                <a:solidFill>
                  <a:srgbClr val="FFFFFF"/>
                </a:solidFill>
              </a:rPr>
              <a:t>The </a:t>
            </a:r>
            <a:r>
              <a:rPr lang="en-US" sz="2400" dirty="0">
                <a:solidFill>
                  <a:srgbClr val="FFFFFF"/>
                </a:solidFill>
              </a:rPr>
              <a:t>average total annual rainfall is typically about 37.5 inches, with most falling in the spring to early fall. A much smaller fraction of the annual rain occurs during December through February.</a:t>
            </a:r>
            <a:endParaRPr lang="en-US" sz="2400" dirty="0">
              <a:solidFill>
                <a:srgbClr val="FFFFFF"/>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819945599"/>
              </p:ext>
            </p:extLst>
          </p:nvPr>
        </p:nvGraphicFramePr>
        <p:xfrm>
          <a:off x="76200" y="2819400"/>
          <a:ext cx="8991602" cy="2812962"/>
        </p:xfrm>
        <a:graphic>
          <a:graphicData uri="http://schemas.openxmlformats.org/drawingml/2006/table">
            <a:tbl>
              <a:tblPr firstRow="1" firstCol="1" bandRow="1">
                <a:tableStyleId>{5C22544A-7EE6-4342-B048-85BDC9FD1C3A}</a:tableStyleId>
              </a:tblPr>
              <a:tblGrid>
                <a:gridCol w="674370"/>
                <a:gridCol w="674370"/>
                <a:gridCol w="833686"/>
                <a:gridCol w="611081"/>
                <a:gridCol w="553852"/>
                <a:gridCol w="651818"/>
                <a:gridCol w="553852"/>
                <a:gridCol w="651818"/>
                <a:gridCol w="556761"/>
                <a:gridCol w="651818"/>
                <a:gridCol w="657639"/>
                <a:gridCol w="611081"/>
                <a:gridCol w="611081"/>
                <a:gridCol w="698375"/>
              </a:tblGrid>
              <a:tr h="588810">
                <a:tc>
                  <a:txBody>
                    <a:bodyPr/>
                    <a:lstStyle/>
                    <a:p>
                      <a:pPr>
                        <a:lnSpc>
                          <a:spcPct val="115000"/>
                        </a:lnSpc>
                      </a:pPr>
                      <a:endParaRPr lang="en-US" sz="2000" b="1" dirty="0">
                        <a:solidFill>
                          <a:schemeClr val="tx1"/>
                        </a:solidFill>
                        <a:effectLst/>
                        <a:latin typeface="Calibri" panose="020F0502020204030204" pitchFamily="34" charset="0"/>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Jan</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Feb</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Mar</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Apr</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May</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Jun</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Jul</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Aug</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Sep</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Oct</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Nov</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Dec</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Total</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588810">
                <a:tc>
                  <a:txBody>
                    <a:bodyPr/>
                    <a:lstStyle/>
                    <a:p>
                      <a:pPr marL="0" marR="0">
                        <a:lnSpc>
                          <a:spcPct val="115000"/>
                        </a:lnSpc>
                        <a:spcBef>
                          <a:spcPts val="0"/>
                        </a:spcBef>
                        <a:spcAft>
                          <a:spcPts val="0"/>
                        </a:spcAft>
                      </a:pPr>
                      <a:r>
                        <a:rPr lang="en-US" sz="2000" b="1" dirty="0" smtClean="0">
                          <a:solidFill>
                            <a:schemeClr val="tx1"/>
                          </a:solidFill>
                          <a:effectLst/>
                          <a:latin typeface="Calibri" panose="020F0502020204030204" pitchFamily="34" charset="0"/>
                        </a:rPr>
                        <a:t>Avg.</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1.1</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1.2</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2.5</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3.4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5.4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4.2</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4.1</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3.6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4.6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3.3</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2.0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1.6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37.4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r>
              <a:tr h="588810">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COV</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0.5</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0.5</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0.8</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0.7</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0.8</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0.5</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0.8</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0.2</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r>
              <a:tr h="588810">
                <a:tc>
                  <a:txBody>
                    <a:bodyPr/>
                    <a:lstStyle/>
                    <a:p>
                      <a:pPr marL="0" marR="0">
                        <a:lnSpc>
                          <a:spcPct val="115000"/>
                        </a:lnSpc>
                        <a:spcBef>
                          <a:spcPts val="0"/>
                        </a:spcBef>
                        <a:spcAft>
                          <a:spcPts val="0"/>
                        </a:spcAft>
                      </a:pPr>
                      <a:r>
                        <a:rPr lang="en-US" sz="2000" b="1" dirty="0" smtClean="0">
                          <a:solidFill>
                            <a:schemeClr val="tx1"/>
                          </a:solidFill>
                          <a:effectLst/>
                          <a:latin typeface="Calibri" panose="020F0502020204030204" pitchFamily="34" charset="0"/>
                        </a:rPr>
                        <a:t>Min.</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0.2</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0.3</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0.3</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1.1</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1.7</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0.2</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0.5</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0.0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21.6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r>
              <a:tr h="457722">
                <a:tc>
                  <a:txBody>
                    <a:bodyPr/>
                    <a:lstStyle/>
                    <a:p>
                      <a:pPr marL="0" marR="0">
                        <a:lnSpc>
                          <a:spcPct val="115000"/>
                        </a:lnSpc>
                        <a:spcBef>
                          <a:spcPts val="0"/>
                        </a:spcBef>
                        <a:spcAft>
                          <a:spcPts val="0"/>
                        </a:spcAft>
                      </a:pPr>
                      <a:r>
                        <a:rPr lang="en-US" sz="2000" b="1" dirty="0" smtClean="0">
                          <a:solidFill>
                            <a:schemeClr val="tx1"/>
                          </a:solidFill>
                          <a:effectLst/>
                          <a:latin typeface="Calibri" panose="020F0502020204030204" pitchFamily="34" charset="0"/>
                        </a:rPr>
                        <a:t>Max.</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2.8</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2.7</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9.0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8.4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12.4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8.6</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15.4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9.5</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11.1</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10.1</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5.1</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5.4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smtClean="0">
                          <a:solidFill>
                            <a:schemeClr val="tx1"/>
                          </a:solidFill>
                          <a:effectLst/>
                          <a:latin typeface="Calibri" panose="020F0502020204030204" pitchFamily="34" charset="0"/>
                        </a:rPr>
                        <a:t>55.2</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r>
            </a:tbl>
          </a:graphicData>
        </a:graphic>
      </p:graphicFrame>
    </p:spTree>
    <p:extLst>
      <p:ext uri="{BB962C8B-B14F-4D97-AF65-F5344CB8AC3E}">
        <p14:creationId xmlns:p14="http://schemas.microsoft.com/office/powerpoint/2010/main" val="26405341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7372"/>
            <a:ext cx="8839200" cy="1938992"/>
          </a:xfrm>
          <a:prstGeom prst="rect">
            <a:avLst/>
          </a:prstGeom>
        </p:spPr>
        <p:txBody>
          <a:bodyPr wrap="square">
            <a:spAutoFit/>
          </a:bodyPr>
          <a:lstStyle/>
          <a:p>
            <a:r>
              <a:rPr lang="en-US" sz="2400" dirty="0">
                <a:solidFill>
                  <a:srgbClr val="FFFFFF"/>
                </a:solidFill>
                <a:latin typeface="Calibri" panose="020F0502020204030204" pitchFamily="34" charset="0"/>
              </a:rPr>
              <a:t>The total landscaped area in the 100 acre residential land use area is 65.1 acres, and with 576 homes, each has about 4,925 ft</a:t>
            </a:r>
            <a:r>
              <a:rPr lang="en-US" sz="2400" baseline="30000" dirty="0">
                <a:solidFill>
                  <a:srgbClr val="FFFFFF"/>
                </a:solidFill>
                <a:latin typeface="Calibri" panose="020F0502020204030204" pitchFamily="34" charset="0"/>
              </a:rPr>
              <a:t>2</a:t>
            </a:r>
            <a:r>
              <a:rPr lang="en-US" sz="2400" dirty="0">
                <a:solidFill>
                  <a:srgbClr val="FFFFFF"/>
                </a:solidFill>
                <a:latin typeface="Calibri" panose="020F0502020204030204" pitchFamily="34" charset="0"/>
              </a:rPr>
              <a:t> of landscaped area that could potentially be irrigated</a:t>
            </a:r>
            <a:r>
              <a:rPr lang="en-US" sz="2400" dirty="0" smtClean="0">
                <a:solidFill>
                  <a:srgbClr val="FFFFFF"/>
                </a:solidFill>
                <a:latin typeface="Calibri" panose="020F0502020204030204" pitchFamily="34" charset="0"/>
              </a:rPr>
              <a:t>.</a:t>
            </a:r>
            <a:r>
              <a:rPr lang="en-US" sz="2400" dirty="0">
                <a:solidFill>
                  <a:srgbClr val="FFFFFF"/>
                </a:solidFill>
                <a:latin typeface="Calibri" panose="020F0502020204030204" pitchFamily="34" charset="0"/>
              </a:rPr>
              <a:t> </a:t>
            </a:r>
            <a:r>
              <a:rPr lang="en-US" sz="2400" dirty="0" smtClean="0">
                <a:solidFill>
                  <a:srgbClr val="FFFFFF"/>
                </a:solidFill>
                <a:latin typeface="Calibri" panose="020F0502020204030204" pitchFamily="34" charset="0"/>
              </a:rPr>
              <a:t>The </a:t>
            </a:r>
            <a:r>
              <a:rPr lang="en-US" sz="2400" dirty="0">
                <a:solidFill>
                  <a:srgbClr val="FFFFFF"/>
                </a:solidFill>
                <a:latin typeface="Calibri" panose="020F0502020204030204" pitchFamily="34" charset="0"/>
              </a:rPr>
              <a:t>total annual </a:t>
            </a:r>
            <a:r>
              <a:rPr lang="en-US" sz="2400" dirty="0" smtClean="0">
                <a:solidFill>
                  <a:srgbClr val="FFFFFF"/>
                </a:solidFill>
                <a:latin typeface="Calibri" panose="020F0502020204030204" pitchFamily="34" charset="0"/>
              </a:rPr>
              <a:t>evapotranspiration (ET) </a:t>
            </a:r>
            <a:r>
              <a:rPr lang="en-US" sz="2400" dirty="0">
                <a:solidFill>
                  <a:srgbClr val="FFFFFF"/>
                </a:solidFill>
                <a:latin typeface="Calibri" panose="020F0502020204030204" pitchFamily="34" charset="0"/>
              </a:rPr>
              <a:t>is about 52 inches a year</a:t>
            </a:r>
            <a:r>
              <a:rPr lang="en-US" sz="2400" dirty="0" smtClean="0">
                <a:solidFill>
                  <a:srgbClr val="FFFFFF"/>
                </a:solidFill>
                <a:latin typeface="Calibri" panose="020F0502020204030204" pitchFamily="34" charset="0"/>
              </a:rPr>
              <a:t>, </a:t>
            </a:r>
            <a:r>
              <a:rPr lang="en-US" sz="2400" dirty="0">
                <a:solidFill>
                  <a:srgbClr val="FFFFFF"/>
                </a:solidFill>
                <a:latin typeface="Calibri" panose="020F0502020204030204" pitchFamily="34" charset="0"/>
              </a:rPr>
              <a:t>resulting in a rainfall deficit of about 15 inches per year.</a:t>
            </a:r>
            <a:r>
              <a:rPr lang="en-US" sz="2400" dirty="0" smtClean="0">
                <a:solidFill>
                  <a:srgbClr val="FFFFFF"/>
                </a:solidFill>
                <a:latin typeface="Calibri" panose="020F0502020204030204" pitchFamily="34" charset="0"/>
              </a:rPr>
              <a:t> </a:t>
            </a:r>
            <a:endParaRPr lang="en-US" sz="2400" dirty="0">
              <a:solidFill>
                <a:srgbClr val="FFFFFF"/>
              </a:solidFill>
              <a:latin typeface="Calibri" panose="020F050202020403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228373815"/>
              </p:ext>
            </p:extLst>
          </p:nvPr>
        </p:nvGraphicFramePr>
        <p:xfrm>
          <a:off x="152401" y="2057400"/>
          <a:ext cx="8839198" cy="4641299"/>
        </p:xfrm>
        <a:graphic>
          <a:graphicData uri="http://schemas.openxmlformats.org/drawingml/2006/table">
            <a:tbl>
              <a:tblPr firstRow="1" firstCol="1" bandRow="1">
                <a:tableStyleId>{5C22544A-7EE6-4342-B048-85BDC9FD1C3A}</a:tableStyleId>
              </a:tblPr>
              <a:tblGrid>
                <a:gridCol w="765386"/>
                <a:gridCol w="866986"/>
                <a:gridCol w="1415626"/>
                <a:gridCol w="1727200"/>
                <a:gridCol w="1930400"/>
                <a:gridCol w="2133600"/>
              </a:tblGrid>
              <a:tr h="681947">
                <a:tc>
                  <a:txBody>
                    <a:bodyPr/>
                    <a:lstStyle/>
                    <a:p>
                      <a:pPr>
                        <a:lnSpc>
                          <a:spcPct val="115000"/>
                        </a:lnSpc>
                      </a:pPr>
                      <a:endParaRPr lang="en-US" sz="2000" b="1" dirty="0">
                        <a:solidFill>
                          <a:schemeClr val="tx1"/>
                        </a:solidFill>
                        <a:effectLst/>
                        <a:latin typeface="Calibri" panose="020F0502020204030204" pitchFamily="34" charset="0"/>
                      </a:endParaRPr>
                    </a:p>
                  </a:txBody>
                  <a:tcPr marL="68580" marR="68580" marT="0" marB="0" anchor="b"/>
                </a:tc>
                <a:tc>
                  <a:txBody>
                    <a:bodyPr/>
                    <a:lstStyle/>
                    <a:p>
                      <a:pPr marL="0" marR="0">
                        <a:lnSpc>
                          <a:spcPct val="115000"/>
                        </a:lnSpc>
                        <a:spcBef>
                          <a:spcPts val="0"/>
                        </a:spcBef>
                        <a:spcAft>
                          <a:spcPts val="0"/>
                        </a:spcAft>
                      </a:pPr>
                      <a:r>
                        <a:rPr lang="en-US" sz="2000" b="1" dirty="0">
                          <a:solidFill>
                            <a:schemeClr val="tx1"/>
                          </a:solidFill>
                          <a:effectLst/>
                          <a:latin typeface="Calibri" panose="020F0502020204030204" pitchFamily="34" charset="0"/>
                        </a:rPr>
                        <a:t>in/day ET*</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ET (in/month)</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rainfall (in/month)</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irrigation deficit (in/month)</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irrigation deficit (gal/day/house)</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Jan</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0.05</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1.55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1.13</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0.42</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42</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Feb</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0.10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2.83</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1.24</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1.59</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172</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Mar</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0.10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3.10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2.54</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0.56</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55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Apr</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0.15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4.50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3.48</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1.02</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104</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May</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0.20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6.20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5.41</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0.79</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78</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Jun</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0.20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6.00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4.27</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1.73</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177</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Jul</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0.25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7.75</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4.15</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3.60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357</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Aug</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0.25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7.75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3.63</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4.12</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408</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Sep</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0.20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6.00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4.63</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1.37</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140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Oct</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0.10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3.10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3.32</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n/a</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Nov</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1.50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2.08</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n/a</a:t>
                      </a:r>
                      <a:endParaRPr lang="en-US" sz="2000" b="1" dirty="0">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r>
              <a:tr h="311471">
                <a:tc>
                  <a:txBody>
                    <a:bodyPr/>
                    <a:lstStyle/>
                    <a:p>
                      <a:pPr marL="0" marR="0">
                        <a:lnSpc>
                          <a:spcPct val="115000"/>
                        </a:lnSpc>
                        <a:spcBef>
                          <a:spcPts val="0"/>
                        </a:spcBef>
                        <a:spcAft>
                          <a:spcPts val="0"/>
                        </a:spcAft>
                      </a:pPr>
                      <a:r>
                        <a:rPr lang="en-US" sz="2000" b="1">
                          <a:solidFill>
                            <a:schemeClr val="tx1"/>
                          </a:solidFill>
                          <a:effectLst/>
                          <a:latin typeface="Calibri" panose="020F0502020204030204" pitchFamily="34" charset="0"/>
                        </a:rPr>
                        <a:t>Dec</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0.05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1.55</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1.60</a:t>
                      </a:r>
                      <a:endParaRPr lang="en-US" sz="2000" b="1">
                        <a:solidFill>
                          <a:schemeClr val="tx1"/>
                        </a:solidFill>
                        <a:effectLst/>
                        <a:latin typeface="Calibri" panose="020F0502020204030204" pitchFamily="34" charset="0"/>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2000" b="1">
                          <a:solidFill>
                            <a:schemeClr val="tx1"/>
                          </a:solidFill>
                          <a:effectLst/>
                          <a:latin typeface="Calibri" panose="020F0502020204030204" pitchFamily="34" charset="0"/>
                        </a:rPr>
                        <a:t>n/a</a:t>
                      </a:r>
                      <a:endParaRPr lang="en-US" sz="2000" b="1">
                        <a:solidFill>
                          <a:schemeClr val="tx1"/>
                        </a:solidFill>
                        <a:effectLst/>
                        <a:latin typeface="Calibri" panose="020F0502020204030204" pitchFamily="34" charset="0"/>
                        <a:ea typeface="Calibri"/>
                        <a:cs typeface="Times New Roman"/>
                      </a:endParaRPr>
                    </a:p>
                  </a:txBody>
                  <a:tcPr marL="68580" marR="68580" marT="0" marB="0"/>
                </a:tc>
                <a:tc>
                  <a:txBody>
                    <a:bodyPr/>
                    <a:lstStyle/>
                    <a:p>
                      <a:pPr marL="0" marR="0" algn="r">
                        <a:lnSpc>
                          <a:spcPct val="115000"/>
                        </a:lnSpc>
                        <a:spcBef>
                          <a:spcPts val="0"/>
                        </a:spcBef>
                        <a:spcAft>
                          <a:spcPts val="0"/>
                        </a:spcAft>
                      </a:pPr>
                      <a:r>
                        <a:rPr lang="en-US" sz="2000" b="1" dirty="0">
                          <a:solidFill>
                            <a:schemeClr val="tx1"/>
                          </a:solidFill>
                          <a:effectLst/>
                          <a:latin typeface="Calibri" panose="020F0502020204030204" pitchFamily="34" charset="0"/>
                        </a:rPr>
                        <a:t>0</a:t>
                      </a:r>
                      <a:endParaRPr lang="en-US" sz="2000" b="1" dirty="0">
                        <a:solidFill>
                          <a:schemeClr val="tx1"/>
                        </a:solidFill>
                        <a:effectLst/>
                        <a:latin typeface="Calibri" panose="020F0502020204030204" pitchFamily="34" charset="0"/>
                        <a:ea typeface="Calibri"/>
                        <a:cs typeface="Times New Roman"/>
                      </a:endParaRPr>
                    </a:p>
                  </a:txBody>
                  <a:tcPr marL="68580" marR="68580" marT="0" marB="0" anchor="b"/>
                </a:tc>
              </a:tr>
            </a:tbl>
          </a:graphicData>
        </a:graphic>
      </p:graphicFrame>
    </p:spTree>
    <p:extLst>
      <p:ext uri="{BB962C8B-B14F-4D97-AF65-F5344CB8AC3E}">
        <p14:creationId xmlns:p14="http://schemas.microsoft.com/office/powerpoint/2010/main" val="220618437"/>
      </p:ext>
    </p:extLst>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
      <a:dk1>
        <a:srgbClr val="1C1C1C"/>
      </a:dk1>
      <a:lt1>
        <a:srgbClr val="A3BBA9"/>
      </a:lt1>
      <a:dk2>
        <a:srgbClr val="007D80"/>
      </a:dk2>
      <a:lt2>
        <a:srgbClr val="CDD9D1"/>
      </a:lt2>
      <a:accent1>
        <a:srgbClr val="9CA8A4"/>
      </a:accent1>
      <a:accent2>
        <a:srgbClr val="CBD7CE"/>
      </a:accent2>
      <a:accent3>
        <a:srgbClr val="CEDAD1"/>
      </a:accent3>
      <a:accent4>
        <a:srgbClr val="161616"/>
      </a:accent4>
      <a:accent5>
        <a:srgbClr val="CBD1CF"/>
      </a:accent5>
      <a:accent6>
        <a:srgbClr val="B8C3BA"/>
      </a:accent6>
      <a:hlink>
        <a:srgbClr val="009900"/>
      </a:hlink>
      <a:folHlink>
        <a:srgbClr val="009999"/>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50800" cap="flat" cmpd="sng" algn="ctr">
          <a:solidFill>
            <a:srgbClr val="00B050"/>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sz="4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Arial" charset="0"/>
          </a:defRPr>
        </a:defPPr>
      </a:lstStyle>
    </a:lnDef>
    <a:txDef>
      <a:spPr>
        <a:noFill/>
      </a:spPr>
      <a:bodyPr wrap="square" rtlCol="0">
        <a:spAutoFit/>
      </a:bodyPr>
      <a:lstStyle>
        <a:defPPr>
          <a:defRPr sz="3200" dirty="0" err="1" smtClean="0"/>
        </a:defPPr>
      </a:lstStyle>
    </a:txDef>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C:\Program Files\Microsoft Office\Templates\Presentation Designs\Ripple.pot</Template>
  <TotalTime>12409</TotalTime>
  <Words>2673</Words>
  <Application>Microsoft Office PowerPoint</Application>
  <PresentationFormat>On-screen Show (4:3)</PresentationFormat>
  <Paragraphs>514</Paragraphs>
  <Slides>26</Slides>
  <Notes>7</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Ripple</vt:lpstr>
      <vt:lpstr>    WinSLAMM v 10  Stormwater Storage and Beneficial Uses</vt:lpstr>
      <vt:lpstr>We will cover . . .</vt:lpstr>
      <vt:lpstr>Heavily Urbanized Developing Countries In Water Stressed Areas (China, India)</vt:lpstr>
      <vt:lpstr>Developing Countries With Large Rural Populations (Africa)</vt:lpstr>
      <vt:lpstr>Developed Countries With Large Urban Populations in Water Stressed Areas (Australia)</vt:lpstr>
      <vt:lpstr>Current Stormwater Beneficial Uses in the U.S.</vt:lpstr>
      <vt:lpstr>Irrigation Water Use</vt:lpstr>
      <vt:lpstr>PowerPoint Presentation</vt:lpstr>
      <vt:lpstr>PowerPoint Presentation</vt:lpstr>
      <vt:lpstr>PowerPoint Presentation</vt:lpstr>
      <vt:lpstr>Kansas City Green Infrastructure Demonstration Project: Calculations of Water Harvesting Potential of Roof Runoff </vt:lpstr>
      <vt:lpstr>PowerPoint Presentation</vt:lpstr>
      <vt:lpstr>PowerPoint Presentation</vt:lpstr>
      <vt:lpstr>PowerPoint Presentation</vt:lpstr>
      <vt:lpstr>Toilet Flushing Water Use</vt:lpstr>
      <vt:lpstr>PowerPoint Presentation</vt:lpstr>
      <vt:lpstr>PowerPoint Presentation</vt:lpstr>
      <vt:lpstr>Firefighting Water Volume Requirements</vt:lpstr>
      <vt:lpstr>PowerPoint Presentation</vt:lpstr>
      <vt:lpstr>Example Stormwater Beneficial Uses for a Typical House </vt:lpstr>
      <vt:lpstr>PowerPoint Presentation</vt:lpstr>
      <vt:lpstr>Continuous Simulations Using Long-Term Rain Records to Develop Performance Curves for Roof Runoff Storage in Tanks for Later Irrigation</vt:lpstr>
      <vt:lpstr>PowerPoint Presentation</vt:lpstr>
      <vt:lpstr>PowerPoint Presentation</vt:lpstr>
      <vt:lpstr>PowerPoint Presentation</vt:lpstr>
      <vt:lpstr>PowerPoint Presentation</vt:lpstr>
    </vt:vector>
  </TitlesOfParts>
  <Company>PVA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WinSLAMM v 10 Grass Swales and Filter Strips</dc:title>
  <dc:creator>John Voorhees</dc:creator>
  <cp:lastModifiedBy>Bob</cp:lastModifiedBy>
  <cp:revision>387</cp:revision>
  <cp:lastPrinted>2012-03-30T02:36:08Z</cp:lastPrinted>
  <dcterms:created xsi:type="dcterms:W3CDTF">2004-02-25T05:55:08Z</dcterms:created>
  <dcterms:modified xsi:type="dcterms:W3CDTF">2014-04-09T02:52:06Z</dcterms:modified>
</cp:coreProperties>
</file>